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0" r:id="rId2"/>
    <p:sldId id="256" r:id="rId3"/>
    <p:sldId id="281" r:id="rId4"/>
    <p:sldId id="257" r:id="rId5"/>
    <p:sldId id="282" r:id="rId6"/>
    <p:sldId id="283" r:id="rId7"/>
    <p:sldId id="284" r:id="rId8"/>
    <p:sldId id="258" r:id="rId9"/>
    <p:sldId id="265" r:id="rId10"/>
    <p:sldId id="266" r:id="rId11"/>
    <p:sldId id="268" r:id="rId12"/>
    <p:sldId id="267" r:id="rId13"/>
    <p:sldId id="269" r:id="rId14"/>
    <p:sldId id="270" r:id="rId15"/>
    <p:sldId id="285" r:id="rId16"/>
    <p:sldId id="286" r:id="rId17"/>
    <p:sldId id="271" r:id="rId18"/>
    <p:sldId id="272" r:id="rId19"/>
    <p:sldId id="287" r:id="rId20"/>
    <p:sldId id="278" r:id="rId21"/>
    <p:sldId id="273" r:id="rId22"/>
    <p:sldId id="279" r:id="rId23"/>
    <p:sldId id="280" r:id="rId2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D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59" autoAdjust="0"/>
    <p:restoredTop sz="87696" autoAdjust="0"/>
  </p:normalViewPr>
  <p:slideViewPr>
    <p:cSldViewPr snapToGrid="0" showGuides="1">
      <p:cViewPr varScale="1">
        <p:scale>
          <a:sx n="69" d="100"/>
          <a:sy n="69" d="100"/>
        </p:scale>
        <p:origin x="1406" y="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D47B4-67C9-4FA2-80CD-CD200C826E27}" type="datetimeFigureOut">
              <a:rPr lang="zh-TW" altLang="en-US" smtClean="0"/>
              <a:t>2023/3/2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F818C6-D5FC-4EB3-A360-2F5F76606A43}" type="slidenum">
              <a:rPr lang="zh-TW" altLang="en-US" smtClean="0"/>
              <a:t>‹#›</a:t>
            </a:fld>
            <a:endParaRPr lang="zh-TW" altLang="en-US"/>
          </a:p>
        </p:txBody>
      </p:sp>
    </p:spTree>
    <p:extLst>
      <p:ext uri="{BB962C8B-B14F-4D97-AF65-F5344CB8AC3E}">
        <p14:creationId xmlns:p14="http://schemas.microsoft.com/office/powerpoint/2010/main" val="4157954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1</a:t>
            </a:fld>
            <a:endParaRPr lang="zh-TW" altLang="en-US"/>
          </a:p>
        </p:txBody>
      </p:sp>
    </p:spTree>
    <p:extLst>
      <p:ext uri="{BB962C8B-B14F-4D97-AF65-F5344CB8AC3E}">
        <p14:creationId xmlns:p14="http://schemas.microsoft.com/office/powerpoint/2010/main" val="983522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13</a:t>
            </a:fld>
            <a:endParaRPr lang="zh-TW" altLang="en-US"/>
          </a:p>
        </p:txBody>
      </p:sp>
    </p:spTree>
    <p:extLst>
      <p:ext uri="{BB962C8B-B14F-4D97-AF65-F5344CB8AC3E}">
        <p14:creationId xmlns:p14="http://schemas.microsoft.com/office/powerpoint/2010/main" val="4092471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smtClean="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𝑆</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1</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駕駛員鬆開油門時的速度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D</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1</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駕駛員鬆開油門到斑馬線的距離 </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TTC</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1</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駕駛員鬆開油門時的碰撞時間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(Time-to-Collision ,TTC)</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TTZ</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1</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駕駛員鬆開油門時的斑馬時間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(Time-to-Zebra ,TTZ)</a:t>
                </a:r>
                <a:endParaRPr lang="zh-TW" altLang="zh-TW" sz="1800" b="0" i="0" u="none" strike="noStrike" dirty="0">
                  <a:effectLst/>
                  <a:latin typeface="Arial" panose="020B0604020202020204" pitchFamily="34" charset="0"/>
                </a:endParaRPr>
              </a:p>
              <a:p>
                <a:endParaRPr lang="zh-TW" altLang="en-US" dirty="0"/>
              </a:p>
            </p:txBody>
          </p:sp>
        </mc:Choice>
        <mc:Fallback xmlns="">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𝑆_1</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駕駛員鬆開油門時的速度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D_1</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駕駛員鬆開油門到斑馬線的距離 </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TTC_1</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駕駛員鬆開油門時的碰撞時間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(Time-to-Collision ,TTC)</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TTZ_1</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駕駛員鬆開油門時的斑馬時間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(Time-to-Zebra ,TTZ)</a:t>
                </a:r>
                <a:endParaRPr lang="zh-TW" altLang="zh-TW" sz="1800" b="0" i="0" u="none" strike="noStrike" dirty="0">
                  <a:effectLst/>
                  <a:latin typeface="Arial" panose="020B0604020202020204" pitchFamily="34" charset="0"/>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fld id="{32F818C6-D5FC-4EB3-A360-2F5F76606A43}" type="slidenum">
              <a:rPr lang="zh-TW" altLang="en-US" smtClean="0"/>
              <a:t>14</a:t>
            </a:fld>
            <a:endParaRPr lang="zh-TW" altLang="en-US"/>
          </a:p>
        </p:txBody>
      </p:sp>
    </p:spTree>
    <p:extLst>
      <p:ext uri="{BB962C8B-B14F-4D97-AF65-F5344CB8AC3E}">
        <p14:creationId xmlns:p14="http://schemas.microsoft.com/office/powerpoint/2010/main" val="1605794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全部都顯著</a:t>
                </a:r>
                <a:endParaRPr lang="en-US" altLang="zh-TW" dirty="0"/>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smtClean="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𝑆</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2</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駕駛員踩煞車時的速度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D</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2</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駕駛員踩煞車到斑馬線的距離 </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TTC</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2</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駕駛員踩煞車時的碰撞時間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(Time-to-Collision ,TTC)</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TTZ</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2</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駕駛員踩煞車時的斑馬時間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(Time-to-Zebra ,TTZ)</a:t>
                </a:r>
                <a:endParaRPr lang="zh-TW" altLang="zh-TW" sz="1800" b="0" i="0" u="none" strike="noStrike" dirty="0">
                  <a:effectLst/>
                  <a:latin typeface="Arial" panose="020B0604020202020204" pitchFamily="34" charset="0"/>
                </a:endParaRPr>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全部都顯著</a:t>
                </a:r>
                <a:endParaRPr lang="en-US" altLang="zh-TW" dirty="0"/>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𝑆_2</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駕駛員踩煞車時的速度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D_2</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駕駛員踩煞車到斑馬線的距離 </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TTC_2</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駕駛員踩煞車時的碰撞時間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(Time-to-Collision ,TTC)</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TTZ_2</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駕駛員踩煞車時的斑馬時間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(Time-to-Zebra ,TTZ)</a:t>
                </a:r>
                <a:endParaRPr lang="zh-TW" altLang="zh-TW" sz="1800" b="0" i="0" u="none" strike="noStrike" dirty="0">
                  <a:effectLst/>
                  <a:latin typeface="Arial" panose="020B0604020202020204" pitchFamily="34" charset="0"/>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fld id="{32F818C6-D5FC-4EB3-A360-2F5F76606A43}" type="slidenum">
              <a:rPr lang="zh-TW" altLang="en-US" smtClean="0"/>
              <a:t>15</a:t>
            </a:fld>
            <a:endParaRPr lang="zh-TW" altLang="en-US"/>
          </a:p>
        </p:txBody>
      </p:sp>
    </p:spTree>
    <p:extLst>
      <p:ext uri="{BB962C8B-B14F-4D97-AF65-F5344CB8AC3E}">
        <p14:creationId xmlns:p14="http://schemas.microsoft.com/office/powerpoint/2010/main" val="171088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smtClean="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𝑑</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𝑎𝑣</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平均減速速度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𝑑</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𝑚𝑎𝑥</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最大減速速度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D</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3</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駕駛員最大減速速度到斑馬線的距離</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𝑆</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3 </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最低速度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D</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4</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駕駛員最低速度到斑馬線的距離</a:t>
                </a:r>
                <a:endParaRPr lang="zh-TW" altLang="zh-TW" sz="1800" b="0" i="0" u="none" strike="noStrike" dirty="0">
                  <a:effectLst/>
                  <a:latin typeface="Arial" panose="020B0604020202020204" pitchFamily="34" charset="0"/>
                </a:endParaRPr>
              </a:p>
              <a:p>
                <a:endParaRPr lang="zh-TW" altLang="en-US" dirty="0"/>
              </a:p>
            </p:txBody>
          </p:sp>
        </mc:Choice>
        <mc:Fallback xmlns="">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𝑑_𝑎𝑣</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平均減速速度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𝑑_𝑚𝑎𝑥</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最大減速速度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D_3</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駕駛員最大減速速度到斑馬線的距離</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𝑆_(3 )</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最低速度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D_4</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駕駛員最低速度到斑馬線的距離</a:t>
                </a:r>
                <a:endParaRPr lang="zh-TW" altLang="zh-TW" sz="1800" b="0" i="0" u="none" strike="noStrike" dirty="0">
                  <a:effectLst/>
                  <a:latin typeface="Arial" panose="020B0604020202020204" pitchFamily="34" charset="0"/>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fld id="{32F818C6-D5FC-4EB3-A360-2F5F76606A43}" type="slidenum">
              <a:rPr lang="zh-TW" altLang="en-US" smtClean="0"/>
              <a:t>16</a:t>
            </a:fld>
            <a:endParaRPr lang="zh-TW" altLang="en-US"/>
          </a:p>
        </p:txBody>
      </p:sp>
    </p:spTree>
    <p:extLst>
      <p:ext uri="{BB962C8B-B14F-4D97-AF65-F5344CB8AC3E}">
        <p14:creationId xmlns:p14="http://schemas.microsoft.com/office/powerpoint/2010/main" val="191923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17</a:t>
            </a:fld>
            <a:endParaRPr lang="zh-TW" altLang="en-US"/>
          </a:p>
        </p:txBody>
      </p:sp>
    </p:spTree>
    <p:extLst>
      <p:ext uri="{BB962C8B-B14F-4D97-AF65-F5344CB8AC3E}">
        <p14:creationId xmlns:p14="http://schemas.microsoft.com/office/powerpoint/2010/main" val="89470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smtClean="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𝑆</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1</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駕駛員鬆開油門時的速度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D</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1</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駕駛員鬆開油門到斑馬線的距離 </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TTC</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1</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駕駛員鬆開油門時的碰撞時間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(Time-to-Collision ,TTC)</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TTZ</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1</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駕駛員鬆開油門時的斑馬時間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(Time-to-Zebra ,TTZ)</a:t>
                </a:r>
                <a:endParaRPr lang="zh-TW" altLang="zh-TW" sz="1800" b="0" i="0" u="none" strike="noStrike" dirty="0">
                  <a:effectLst/>
                  <a:latin typeface="Arial" panose="020B0604020202020204" pitchFamily="34" charset="0"/>
                </a:endParaRPr>
              </a:p>
              <a:p>
                <a:endParaRPr lang="zh-TW" altLang="en-US" dirty="0"/>
              </a:p>
            </p:txBody>
          </p:sp>
        </mc:Choice>
        <mc:Fallback xmlns="">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𝑆_1</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駕駛員鬆開油門時的速度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D_1</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駕駛員鬆開油門到斑馬線的距離 </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TTC_1</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駕駛員鬆開油門時的碰撞時間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(Time-to-Collision ,TTC)</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TTZ_1</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駕駛員鬆開油門時的斑馬時間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(Time-to-Zebra ,TTZ)</a:t>
                </a:r>
                <a:endParaRPr lang="zh-TW" altLang="zh-TW" sz="1800" b="0" i="0" u="none" strike="noStrike" dirty="0">
                  <a:effectLst/>
                  <a:latin typeface="Arial" panose="020B0604020202020204" pitchFamily="34" charset="0"/>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fld id="{32F818C6-D5FC-4EB3-A360-2F5F76606A43}" type="slidenum">
              <a:rPr lang="zh-TW" altLang="en-US" smtClean="0"/>
              <a:t>18</a:t>
            </a:fld>
            <a:endParaRPr lang="zh-TW" altLang="en-US"/>
          </a:p>
        </p:txBody>
      </p:sp>
    </p:spTree>
    <p:extLst>
      <p:ext uri="{BB962C8B-B14F-4D97-AF65-F5344CB8AC3E}">
        <p14:creationId xmlns:p14="http://schemas.microsoft.com/office/powerpoint/2010/main" val="3764084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smtClean="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𝑆</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2</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駕駛員踩煞車時的速度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D</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2</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駕駛員踩煞車到斑馬線的距離 </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TTC</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2</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駕駛員踩煞車時的碰撞時間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(Time-to-Collision ,TTC)</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TTZ</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2</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駕駛員踩煞車時的斑馬時間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(Time-to-Zebra ,TTZ)</a:t>
                </a:r>
                <a:endParaRPr lang="zh-TW" altLang="zh-TW" sz="1800" b="0" i="0" u="none" strike="noStrike" dirty="0">
                  <a:effectLst/>
                  <a:latin typeface="Arial" panose="020B0604020202020204" pitchFamily="34" charset="0"/>
                </a:endParaRPr>
              </a:p>
              <a:p>
                <a:endParaRPr lang="zh-TW" altLang="en-US" dirty="0"/>
              </a:p>
            </p:txBody>
          </p:sp>
        </mc:Choice>
        <mc:Fallback xmlns="">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𝑆_2</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駕駛員踩煞車時的速度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D_2</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駕駛員踩煞車到斑馬線的距離 </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TTC_2</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駕駛員踩煞車時的碰撞時間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(Time-to-Collision ,TTC)</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TTZ_2</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駕駛員踩煞車時的斑馬時間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(Time-to-Zebra ,TTZ)</a:t>
                </a:r>
                <a:endParaRPr lang="zh-TW" altLang="zh-TW" sz="1800" b="0" i="0" u="none" strike="noStrike" dirty="0">
                  <a:effectLst/>
                  <a:latin typeface="Arial" panose="020B0604020202020204" pitchFamily="34" charset="0"/>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fld id="{32F818C6-D5FC-4EB3-A360-2F5F76606A43}" type="slidenum">
              <a:rPr lang="zh-TW" altLang="en-US" smtClean="0"/>
              <a:t>19</a:t>
            </a:fld>
            <a:endParaRPr lang="zh-TW" altLang="en-US"/>
          </a:p>
        </p:txBody>
      </p:sp>
    </p:spTree>
    <p:extLst>
      <p:ext uri="{BB962C8B-B14F-4D97-AF65-F5344CB8AC3E}">
        <p14:creationId xmlns:p14="http://schemas.microsoft.com/office/powerpoint/2010/main" val="3464677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smtClean="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𝑑</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𝑎𝑣</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平均減速速度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𝑑</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𝑚𝑎𝑥</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最大減速速度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D</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3</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駕駛員最大減速速度到斑馬線的距離</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𝑆</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3 </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最低速度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14:m>
                  <m:oMath xmlns:m="http://schemas.openxmlformats.org/officeDocument/2006/math">
                    <m:sSub>
                      <m:sSubPr>
                        <m:ctrl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ctrlPr>
                      </m:sSubPr>
                      <m:e>
                        <m:r>
                          <m:rPr>
                            <m:sty m:val="p"/>
                          </m:rP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D</m:t>
                        </m:r>
                      </m:e>
                      <m:sub>
                        <m:r>
                          <a:rPr lang="en-US" altLang="zh-TW" sz="1800" b="0" i="1" u="none" strike="noStrike" kern="1200">
                            <a:solidFill>
                              <a:srgbClr val="000000"/>
                            </a:solidFill>
                            <a:effectLst/>
                            <a:latin typeface="Cambria Math" panose="02040503050406030204" pitchFamily="18" charset="0"/>
                            <a:ea typeface="微软雅黑" panose="020B0503020204020204" pitchFamily="34" charset="-122"/>
                          </a:rPr>
                          <m:t>4</m:t>
                        </m:r>
                      </m:sub>
                    </m:sSub>
                  </m:oMath>
                </a14:m>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駕駛員最低速度到斑馬線的距離</a:t>
                </a:r>
                <a:endParaRPr lang="zh-TW" altLang="zh-TW" sz="1800" b="0" i="0" u="none" strike="noStrike" dirty="0">
                  <a:effectLst/>
                  <a:latin typeface="Arial" panose="020B0604020202020204" pitchFamily="34" charset="0"/>
                </a:endParaRPr>
              </a:p>
              <a:p>
                <a:endParaRPr lang="zh-TW" altLang="en-US" dirty="0"/>
              </a:p>
            </p:txBody>
          </p:sp>
        </mc:Choice>
        <mc:Fallback xmlns="">
          <p:sp>
            <p:nvSpPr>
              <p:cNvPr id="3" name="備忘稿版面配置區 2"/>
              <p:cNvSpPr>
                <a:spLocks noGrp="1"/>
              </p:cNvSpPr>
              <p:nvPr>
                <p:ph type="body" idx="1"/>
              </p:nvPr>
            </p:nvSpPr>
            <p:spPr/>
            <p:txBody>
              <a:bodyPr/>
              <a:lstStyle/>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𝑑_𝑎𝑣</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 </a:t>
                </a:r>
                <a:r>
                  <a:rPr lang="zh-TW"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平均減速速度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𝑑_𝑚𝑎𝑥</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最大減速速度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D_3</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駕駛員最大減速速度到斑馬線的距離</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𝑆_(3 )</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最低速度</a:t>
                </a:r>
                <a:endParaRPr lang="zh-TW" altLang="zh-TW" sz="1800" b="0" i="0" u="none" strike="noStrike" dirty="0">
                  <a:effectLst/>
                  <a:latin typeface="Arial" panose="020B0604020202020204" pitchFamily="34" charset="0"/>
                </a:endParaRPr>
              </a:p>
              <a:p>
                <a:pPr marL="0" algn="l" rtl="0" eaLnBrk="1" fontAlgn="ctr" latinLnBrk="0" hangingPunct="1">
                  <a:spcBef>
                    <a:spcPts val="0"/>
                  </a:spcBef>
                  <a:spcAft>
                    <a:spcPts val="0"/>
                  </a:spcAft>
                </a:pPr>
                <a:r>
                  <a:rPr lang="en-US" altLang="zh-TW" sz="1800" b="0" i="0" u="none" strike="noStrike" kern="1200">
                    <a:solidFill>
                      <a:srgbClr val="000000"/>
                    </a:solidFill>
                    <a:effectLst/>
                    <a:latin typeface="Cambria Math" panose="02040503050406030204" pitchFamily="18" charset="0"/>
                    <a:ea typeface="微软雅黑" panose="020B0503020204020204" pitchFamily="34" charset="-122"/>
                  </a:rPr>
                  <a:t>D_4</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a:t>
                </a:r>
                <a:r>
                  <a:rPr lang="en-US" altLang="zh-TW" sz="1800" b="0" i="0" u="none" strike="noStrike" kern="1200" dirty="0">
                    <a:solidFill>
                      <a:srgbClr val="000000"/>
                    </a:solidFill>
                    <a:effectLst/>
                    <a:latin typeface="Microsoft YaHei" panose="020B0503020204020204" pitchFamily="34" charset="-122"/>
                    <a:ea typeface="微软雅黑" panose="020B0503020204020204" pitchFamily="34" charset="-122"/>
                  </a:rPr>
                  <a:t>:</a:t>
                </a:r>
                <a:r>
                  <a:rPr lang="zh-TW" altLang="zh-TW" sz="1800" b="0" i="0" u="none" strike="noStrike" kern="1200" dirty="0">
                    <a:solidFill>
                      <a:srgbClr val="000000"/>
                    </a:solidFill>
                    <a:effectLst/>
                    <a:latin typeface="Microsoft YaHei" panose="020B0503020204020204" pitchFamily="34" charset="-122"/>
                    <a:ea typeface="Microsoft YaHei" panose="020B0503020204020204" pitchFamily="34" charset="-122"/>
                  </a:rPr>
                  <a:t> 駕駛員最低速度到斑馬線的距離</a:t>
                </a:r>
                <a:endParaRPr lang="zh-TW" altLang="zh-TW" sz="1800" b="0" i="0" u="none" strike="noStrike" dirty="0">
                  <a:effectLst/>
                  <a:latin typeface="Arial" panose="020B0604020202020204" pitchFamily="34" charset="0"/>
                </a:endParaRPr>
              </a:p>
              <a:p>
                <a:endParaRPr lang="zh-TW" altLang="en-US" dirty="0"/>
              </a:p>
            </p:txBody>
          </p:sp>
        </mc:Fallback>
      </mc:AlternateContent>
      <p:sp>
        <p:nvSpPr>
          <p:cNvPr id="4" name="投影片編號版面配置區 3"/>
          <p:cNvSpPr>
            <a:spLocks noGrp="1"/>
          </p:cNvSpPr>
          <p:nvPr>
            <p:ph type="sldNum" sz="quarter" idx="5"/>
          </p:nvPr>
        </p:nvSpPr>
        <p:spPr/>
        <p:txBody>
          <a:bodyPr/>
          <a:lstStyle/>
          <a:p>
            <a:fld id="{32F818C6-D5FC-4EB3-A360-2F5F76606A43}" type="slidenum">
              <a:rPr lang="zh-TW" altLang="en-US" smtClean="0"/>
              <a:t>20</a:t>
            </a:fld>
            <a:endParaRPr lang="zh-TW" altLang="en-US"/>
          </a:p>
        </p:txBody>
      </p:sp>
    </p:spTree>
    <p:extLst>
      <p:ext uri="{BB962C8B-B14F-4D97-AF65-F5344CB8AC3E}">
        <p14:creationId xmlns:p14="http://schemas.microsoft.com/office/powerpoint/2010/main" val="2321297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21</a:t>
            </a:fld>
            <a:endParaRPr lang="zh-TW" altLang="en-US"/>
          </a:p>
        </p:txBody>
      </p:sp>
    </p:spTree>
    <p:extLst>
      <p:ext uri="{BB962C8B-B14F-4D97-AF65-F5344CB8AC3E}">
        <p14:creationId xmlns:p14="http://schemas.microsoft.com/office/powerpoint/2010/main" val="127260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22</a:t>
            </a:fld>
            <a:endParaRPr lang="zh-TW" altLang="en-US"/>
          </a:p>
        </p:txBody>
      </p:sp>
    </p:spTree>
    <p:extLst>
      <p:ext uri="{BB962C8B-B14F-4D97-AF65-F5344CB8AC3E}">
        <p14:creationId xmlns:p14="http://schemas.microsoft.com/office/powerpoint/2010/main" val="58288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在全球每年至少發生超過</a:t>
            </a:r>
            <a:r>
              <a:rPr lang="en-US" altLang="zh-TW" dirty="0"/>
              <a:t>135</a:t>
            </a:r>
            <a:r>
              <a:rPr lang="zh-TW" altLang="en-US" dirty="0"/>
              <a:t>萬起道路交通事故，而在弱勢族群的部分，死亡人數大約佔了</a:t>
            </a:r>
            <a:r>
              <a:rPr lang="en-US" altLang="zh-TW" dirty="0"/>
              <a:t>54%</a:t>
            </a:r>
            <a:r>
              <a:rPr lang="zh-TW" altLang="en-US" dirty="0"/>
              <a:t>，其中超過二十八萬起道路事故的受害者是行人。像是</a:t>
            </a:r>
            <a:r>
              <a:rPr lang="en-US" altLang="zh-TW" dirty="0"/>
              <a:t>2018</a:t>
            </a:r>
            <a:r>
              <a:rPr lang="zh-TW" altLang="en-US" dirty="0"/>
              <a:t>年美國有</a:t>
            </a:r>
            <a:r>
              <a:rPr lang="en-US" altLang="zh-TW" dirty="0"/>
              <a:t>6227</a:t>
            </a:r>
            <a:r>
              <a:rPr lang="zh-TW" altLang="en-US" dirty="0"/>
              <a:t>位行人死於道路交通事故；</a:t>
            </a:r>
            <a:r>
              <a:rPr lang="en-US" altLang="zh-TW" dirty="0"/>
              <a:t>2016</a:t>
            </a:r>
            <a:r>
              <a:rPr lang="zh-TW" altLang="en-US" dirty="0"/>
              <a:t>年歐洲有</a:t>
            </a:r>
            <a:r>
              <a:rPr lang="en-US" altLang="zh-TW" dirty="0"/>
              <a:t>5527</a:t>
            </a:r>
            <a:r>
              <a:rPr lang="zh-TW" altLang="en-US" dirty="0"/>
              <a:t>人死於道路交通事故</a:t>
            </a:r>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2</a:t>
            </a:fld>
            <a:endParaRPr lang="zh-TW" altLang="en-US"/>
          </a:p>
        </p:txBody>
      </p:sp>
    </p:spTree>
    <p:extLst>
      <p:ext uri="{BB962C8B-B14F-4D97-AF65-F5344CB8AC3E}">
        <p14:creationId xmlns:p14="http://schemas.microsoft.com/office/powerpoint/2010/main" val="422829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23</a:t>
            </a:fld>
            <a:endParaRPr lang="zh-TW" altLang="en-US"/>
          </a:p>
        </p:txBody>
      </p:sp>
    </p:spTree>
    <p:extLst>
      <p:ext uri="{BB962C8B-B14F-4D97-AF65-F5344CB8AC3E}">
        <p14:creationId xmlns:p14="http://schemas.microsoft.com/office/powerpoint/2010/main" val="415840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a:t>多數的道路事故是因為對道路使用者和道路上的物體缺乏監管所造成的。研究表明，人為失誤會導致錯誤判斷和延遲識別道路環境，從而導致道路事故的發生。所以目前的車輛，會透過聽覺或視覺的警告向駕駛員提供訊息。但這些系統可能會造成駕駛員很大的分心，因為駕駛員需要將注意力從道路環境上移開至警告來源。綜合上述情況，如果能夠在隱患被發現之前就向駕駛員發出警告，就有可能可以提高駕駛員的反應和警告的有效性。而</a:t>
            </a:r>
            <a:r>
              <a:rPr lang="en-US" altLang="zh-TW" sz="1200" dirty="0"/>
              <a:t>N</a:t>
            </a:r>
            <a:r>
              <a:rPr lang="zh-TW" altLang="en-US" sz="1200" dirty="0"/>
              <a:t>學者表示，</a:t>
            </a:r>
            <a:r>
              <a:rPr lang="en-US" altLang="zh-TW" sz="1200" dirty="0"/>
              <a:t>AR</a:t>
            </a:r>
            <a:r>
              <a:rPr lang="zh-TW" altLang="en-US" sz="1200" dirty="0"/>
              <a:t>技術應該能使未來的系統能夠更早檢測到危險，即使視線被其他車輛或建築物等障礙物擋住。因此，任何此類的危險警告都可能為提供更好的安全性。</a:t>
            </a:r>
            <a:r>
              <a:rPr lang="en-US" altLang="zh-TW" sz="1200" dirty="0"/>
              <a:t>M</a:t>
            </a:r>
            <a:r>
              <a:rPr lang="zh-TW" altLang="en-US" sz="1200" dirty="0"/>
              <a:t>學者和</a:t>
            </a:r>
            <a:r>
              <a:rPr lang="en-US" altLang="zh-TW" sz="1200" dirty="0"/>
              <a:t>R</a:t>
            </a:r>
            <a:r>
              <a:rPr lang="zh-TW" altLang="en-US" sz="1200" dirty="0"/>
              <a:t>學者也表示</a:t>
            </a:r>
            <a:r>
              <a:rPr lang="en-US" altLang="zh-TW" sz="1200" dirty="0"/>
              <a:t>AR</a:t>
            </a:r>
            <a:r>
              <a:rPr lang="zh-TW" altLang="en-US" sz="1200" dirty="0"/>
              <a:t>技術可以提高駕駛員在道路上的表現及反應</a:t>
            </a: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 </a:t>
            </a:r>
          </a:p>
          <a:p>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3</a:t>
            </a:fld>
            <a:endParaRPr lang="zh-TW" altLang="en-US"/>
          </a:p>
        </p:txBody>
      </p:sp>
    </p:spTree>
    <p:extLst>
      <p:ext uri="{BB962C8B-B14F-4D97-AF65-F5344CB8AC3E}">
        <p14:creationId xmlns:p14="http://schemas.microsoft.com/office/powerpoint/2010/main" val="168004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AR</a:t>
            </a:r>
            <a:r>
              <a:rPr lang="zh-TW" altLang="en-US" sz="1200" dirty="0"/>
              <a:t>可以為駕駛員提供相關的視覺訊息，其目標是以虛擬訊息來優化駕駛員的視覺注意力以及其他方面，避免駕駛員分心和負荷超載。根據</a:t>
            </a:r>
            <a:r>
              <a:rPr lang="en-US" altLang="zh-TW" sz="1200" dirty="0"/>
              <a:t>B</a:t>
            </a:r>
            <a:r>
              <a:rPr lang="zh-TW" altLang="en-US" sz="1200" dirty="0"/>
              <a:t>學者和</a:t>
            </a:r>
            <a:r>
              <a:rPr lang="en-US" altLang="zh-TW" sz="1200" dirty="0"/>
              <a:t>D</a:t>
            </a:r>
            <a:r>
              <a:rPr lang="zh-TW" altLang="en-US" sz="1200" dirty="0"/>
              <a:t>學者的實驗指出，建議</a:t>
            </a:r>
            <a:r>
              <a:rPr lang="en-US" altLang="zh-TW" sz="1200" dirty="0"/>
              <a:t>HUD</a:t>
            </a:r>
            <a:r>
              <a:rPr lang="zh-TW" altLang="en-US" sz="1200" dirty="0"/>
              <a:t>上不要有超過四個不同的符號，但可根據其他設計因素擴展到五個或六個。</a:t>
            </a:r>
            <a:r>
              <a:rPr lang="en-US" altLang="zh-TW" sz="1200" dirty="0"/>
              <a:t>K</a:t>
            </a:r>
            <a:r>
              <a:rPr lang="zh-TW" altLang="en-US" sz="1200" dirty="0"/>
              <a:t>和</a:t>
            </a:r>
            <a:r>
              <a:rPr lang="en-US" altLang="zh-TW" sz="1200" dirty="0"/>
              <a:t>H</a:t>
            </a:r>
            <a:r>
              <a:rPr lang="zh-TW" altLang="en-US" sz="1200" dirty="0"/>
              <a:t>學者的認知反應實驗表明，</a:t>
            </a:r>
            <a:r>
              <a:rPr lang="en-US" altLang="zh-TW" sz="1200" dirty="0"/>
              <a:t>AR</a:t>
            </a:r>
            <a:r>
              <a:rPr lang="zh-TW" altLang="en-US" sz="1200" dirty="0"/>
              <a:t>可以使駕駛員能夠更快的對交通情況做出反應，並更加了解駕駛情況。</a:t>
            </a:r>
            <a:r>
              <a:rPr lang="en-US" altLang="zh-TW" sz="1200" dirty="0"/>
              <a:t>L</a:t>
            </a:r>
            <a:r>
              <a:rPr lang="zh-TW" altLang="en-US" sz="1200" dirty="0"/>
              <a:t>學者和</a:t>
            </a:r>
            <a:r>
              <a:rPr lang="en-US" altLang="zh-TW" sz="1200" dirty="0"/>
              <a:t>S</a:t>
            </a:r>
            <a:r>
              <a:rPr lang="zh-TW" altLang="en-US" sz="1200" dirty="0"/>
              <a:t>學者的駕駛模擬實驗也表明，</a:t>
            </a:r>
            <a:r>
              <a:rPr lang="en-US" altLang="zh-TW" sz="1200" dirty="0"/>
              <a:t>AR</a:t>
            </a:r>
            <a:r>
              <a:rPr lang="zh-TW" altLang="en-US" sz="1200" dirty="0"/>
              <a:t>能夠幫助駕駛員在需要快速控制時提高他們的狀態感知</a:t>
            </a:r>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5</a:t>
            </a:fld>
            <a:endParaRPr lang="zh-TW" altLang="en-US"/>
          </a:p>
        </p:txBody>
      </p:sp>
    </p:spTree>
    <p:extLst>
      <p:ext uri="{BB962C8B-B14F-4D97-AF65-F5344CB8AC3E}">
        <p14:creationId xmlns:p14="http://schemas.microsoft.com/office/powerpoint/2010/main" val="250577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過去</a:t>
            </a:r>
            <a:r>
              <a:rPr lang="en-US" altLang="zh-TW" dirty="0"/>
              <a:t>P</a:t>
            </a:r>
            <a:r>
              <a:rPr lang="zh-TW" altLang="en-US" dirty="0"/>
              <a:t>學者分別在</a:t>
            </a:r>
            <a:r>
              <a:rPr lang="en-US" altLang="zh-TW" dirty="0"/>
              <a:t>2015</a:t>
            </a:r>
            <a:r>
              <a:rPr lang="zh-TW" altLang="en-US" dirty="0"/>
              <a:t>年時提出，</a:t>
            </a:r>
            <a:r>
              <a:rPr lang="en-US" altLang="zh-TW" dirty="0"/>
              <a:t>AR</a:t>
            </a:r>
            <a:r>
              <a:rPr lang="zh-TW" altLang="en-US" sz="1200" dirty="0"/>
              <a:t>可以有效提供更直觀危險的訊息，且是警告的提示是有效的。在</a:t>
            </a:r>
            <a:r>
              <a:rPr lang="en-US" altLang="zh-TW" sz="1200" dirty="0"/>
              <a:t>2016</a:t>
            </a:r>
            <a:r>
              <a:rPr lang="zh-TW" altLang="en-US" sz="1200" dirty="0"/>
              <a:t>年時提出，</a:t>
            </a:r>
            <a:r>
              <a:rPr lang="en-US" altLang="zh-TW" sz="1200" dirty="0"/>
              <a:t>AR-HUD</a:t>
            </a:r>
            <a:r>
              <a:rPr lang="zh-TW" altLang="en-US" sz="1200" dirty="0"/>
              <a:t>提供車內碰撞警告的和導航是可以提高駕駛員的直覺認知並減少駕駛員分心。</a:t>
            </a:r>
            <a:r>
              <a:rPr lang="en-US" altLang="zh-TW" sz="1200" dirty="0"/>
              <a:t>K</a:t>
            </a:r>
            <a:r>
              <a:rPr lang="zh-TW" altLang="en-US" sz="1200" dirty="0"/>
              <a:t>學者在</a:t>
            </a:r>
            <a:r>
              <a:rPr lang="en-US" altLang="zh-TW" sz="1200" dirty="0"/>
              <a:t>2016</a:t>
            </a:r>
            <a:r>
              <a:rPr lang="zh-TW" altLang="en-US" sz="1200" dirty="0"/>
              <a:t>年時提出利用</a:t>
            </a:r>
            <a:r>
              <a:rPr lang="en-US" altLang="zh-TW" sz="1200" dirty="0"/>
              <a:t>HUD</a:t>
            </a:r>
            <a:r>
              <a:rPr lang="zh-TW" altLang="en-US" sz="1200" dirty="0"/>
              <a:t>來通知駕駛員檢測到行人的位置。結果表明，</a:t>
            </a:r>
            <a:r>
              <a:rPr lang="en-US" altLang="zh-TW" sz="1200" dirty="0"/>
              <a:t>HUD</a:t>
            </a:r>
            <a:r>
              <a:rPr lang="zh-TW" altLang="en-US" sz="1200" dirty="0"/>
              <a:t>上圖形訊息可以提高駕駛員的性能，而且還可以有更好的操作</a:t>
            </a:r>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6</a:t>
            </a:fld>
            <a:endParaRPr lang="zh-TW" altLang="en-US"/>
          </a:p>
        </p:txBody>
      </p:sp>
    </p:spTree>
    <p:extLst>
      <p:ext uri="{BB962C8B-B14F-4D97-AF65-F5344CB8AC3E}">
        <p14:creationId xmlns:p14="http://schemas.microsoft.com/office/powerpoint/2010/main" val="401918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在圖示的部分，</a:t>
            </a:r>
            <a:r>
              <a:rPr lang="en-US" altLang="zh-TW" dirty="0"/>
              <a:t>A</a:t>
            </a:r>
            <a:r>
              <a:rPr lang="zh-TW" altLang="en-US" dirty="0"/>
              <a:t>學者在</a:t>
            </a:r>
            <a:r>
              <a:rPr lang="en-US" altLang="zh-TW" dirty="0"/>
              <a:t>2015</a:t>
            </a:r>
            <a:r>
              <a:rPr lang="zh-TW" altLang="en-US" dirty="0"/>
              <a:t>年提出</a:t>
            </a:r>
            <a:r>
              <a:rPr lang="zh-TW" altLang="en-US" sz="1200" dirty="0"/>
              <a:t>透過紅色的圖示來凸顯斑馬線，不論是否有行人通過駕駛員都能夠察覺，但這有可能變成</a:t>
            </a:r>
            <a:r>
              <a:rPr lang="en-US" altLang="zh-TW" sz="1200" dirty="0"/>
              <a:t>“</a:t>
            </a:r>
            <a:r>
              <a:rPr lang="zh-TW" altLang="en-US" sz="1200" dirty="0"/>
              <a:t>誤報</a:t>
            </a:r>
            <a:r>
              <a:rPr lang="en-US" altLang="zh-TW" sz="1200" dirty="0"/>
              <a:t>”</a:t>
            </a:r>
            <a:r>
              <a:rPr lang="zh-TW" altLang="en-US" sz="1200" dirty="0"/>
              <a:t>，導致駕駛員失去對</a:t>
            </a:r>
            <a:r>
              <a:rPr lang="en-US" altLang="zh-TW" sz="1200" dirty="0"/>
              <a:t>AR</a:t>
            </a:r>
            <a:r>
              <a:rPr lang="zh-TW" altLang="en-US" sz="1200" dirty="0"/>
              <a:t>系統的信任。所以就有其他學者透過其他的方式來凸顯行人，像是</a:t>
            </a:r>
            <a:r>
              <a:rPr lang="en-US" altLang="zh-TW" sz="1200" dirty="0"/>
              <a:t>K</a:t>
            </a:r>
            <a:r>
              <a:rPr lang="zh-TW" altLang="en-US" sz="1200" dirty="0"/>
              <a:t>學者利用基本矩形來顯示行人；</a:t>
            </a:r>
            <a:r>
              <a:rPr lang="en-US" altLang="zh-TW" sz="1200" dirty="0"/>
              <a:t> K</a:t>
            </a:r>
            <a:r>
              <a:rPr lang="zh-TW" altLang="en-US" sz="1200" dirty="0"/>
              <a:t>學者和</a:t>
            </a:r>
            <a:r>
              <a:rPr lang="en-US" altLang="zh-TW" sz="1200" dirty="0"/>
              <a:t>H</a:t>
            </a:r>
            <a:r>
              <a:rPr lang="zh-TW" altLang="en-US" sz="1200" dirty="0"/>
              <a:t>學者利用菱形幾何形狀來顯示行人，其特點是根據危險程度和行人與車輛之間的距離而採用不同的顏色</a:t>
            </a:r>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7</a:t>
            </a:fld>
            <a:endParaRPr lang="zh-TW" altLang="en-US"/>
          </a:p>
        </p:txBody>
      </p:sp>
    </p:spTree>
    <p:extLst>
      <p:ext uri="{BB962C8B-B14F-4D97-AF65-F5344CB8AC3E}">
        <p14:creationId xmlns:p14="http://schemas.microsoft.com/office/powerpoint/2010/main" val="249871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聽覺會有</a:t>
            </a:r>
            <a:r>
              <a:rPr lang="en-US" altLang="zh-TW" dirty="0"/>
              <a:t>“</a:t>
            </a:r>
            <a:r>
              <a:rPr lang="zh-TW" altLang="en-US" dirty="0"/>
              <a:t>嗶</a:t>
            </a:r>
            <a:r>
              <a:rPr lang="en-US" altLang="zh-TW" dirty="0"/>
              <a:t>”</a:t>
            </a:r>
            <a:r>
              <a:rPr lang="zh-TW" altLang="en-US" dirty="0"/>
              <a:t>的聲音</a:t>
            </a:r>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9</a:t>
            </a:fld>
            <a:endParaRPr lang="zh-TW" altLang="en-US"/>
          </a:p>
        </p:txBody>
      </p:sp>
    </p:spTree>
    <p:extLst>
      <p:ext uri="{BB962C8B-B14F-4D97-AF65-F5344CB8AC3E}">
        <p14:creationId xmlns:p14="http://schemas.microsoft.com/office/powerpoint/2010/main" val="583603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TTC</a:t>
            </a:r>
            <a:r>
              <a:rPr lang="zh-TW" altLang="en-US" dirty="0"/>
              <a:t> </a:t>
            </a:r>
            <a:r>
              <a:rPr lang="en-US" altLang="zh-TW" dirty="0"/>
              <a:t>:</a:t>
            </a:r>
            <a:r>
              <a:rPr lang="zh-TW" altLang="en-US" dirty="0"/>
              <a:t> 兩輛車相撞之前的剩餘時間</a:t>
            </a:r>
            <a:endParaRPr lang="en-US" altLang="zh-TW" dirty="0"/>
          </a:p>
          <a:p>
            <a:r>
              <a:rPr lang="en-US" altLang="zh-TW" dirty="0"/>
              <a:t>(</a:t>
            </a:r>
            <a:r>
              <a:rPr lang="zh-TW" altLang="en-US" dirty="0"/>
              <a:t>在這篇文章中被定義為 車輛與行人之間碰撞前的剩餘時間</a:t>
            </a:r>
            <a:r>
              <a:rPr lang="en-US" altLang="zh-TW" dirty="0"/>
              <a:t>)</a:t>
            </a:r>
          </a:p>
          <a:p>
            <a:endParaRPr lang="en-US" altLang="zh-TW" dirty="0"/>
          </a:p>
          <a:p>
            <a:r>
              <a:rPr lang="en-US" altLang="zh-TW" dirty="0"/>
              <a:t>TTZ</a:t>
            </a:r>
            <a:r>
              <a:rPr lang="zh-TW" altLang="en-US" dirty="0"/>
              <a:t> </a:t>
            </a:r>
            <a:r>
              <a:rPr lang="en-US" altLang="zh-TW" dirty="0"/>
              <a:t>:</a:t>
            </a:r>
            <a:r>
              <a:rPr lang="zh-TW" altLang="en-US" dirty="0"/>
              <a:t> 評估斑馬線的安全，並分析駕駛員是否認為行人在斑馬線上不構成危險</a:t>
            </a:r>
            <a:endParaRPr lang="en-US" altLang="zh-TW" dirty="0"/>
          </a:p>
          <a:p>
            <a:r>
              <a:rPr lang="en-US" altLang="zh-TW" dirty="0"/>
              <a:t>(</a:t>
            </a:r>
            <a:r>
              <a:rPr lang="zh-TW" altLang="en-US" dirty="0"/>
              <a:t>定義 </a:t>
            </a:r>
            <a:r>
              <a:rPr lang="en-US" altLang="zh-TW" dirty="0"/>
              <a:t>:</a:t>
            </a:r>
            <a:r>
              <a:rPr lang="zh-TW" altLang="en-US" dirty="0"/>
              <a:t> 駕駛員到斑馬線的距離除以駕駛員的速度</a:t>
            </a:r>
            <a:r>
              <a:rPr lang="en-US" altLang="zh-TW" dirty="0"/>
              <a:t>)</a:t>
            </a:r>
          </a:p>
          <a:p>
            <a:r>
              <a:rPr lang="en-US" altLang="zh-TW" dirty="0"/>
              <a:t>(</a:t>
            </a:r>
            <a:r>
              <a:rPr lang="zh-TW" altLang="en-US" dirty="0"/>
              <a:t>計算 </a:t>
            </a:r>
            <a:r>
              <a:rPr lang="en-US" altLang="zh-TW" dirty="0"/>
              <a:t>:</a:t>
            </a:r>
            <a:r>
              <a:rPr lang="zh-TW" altLang="en-US" dirty="0"/>
              <a:t> 當行人到達路邊時，駕駛員到達十字路口的剩餘時間</a:t>
            </a:r>
            <a:r>
              <a:rPr lang="en-US" altLang="zh-TW" dirty="0"/>
              <a:t>)</a:t>
            </a:r>
          </a:p>
          <a:p>
            <a:endParaRPr lang="en-US" altLang="zh-TW" dirty="0"/>
          </a:p>
          <a:p>
            <a:r>
              <a:rPr lang="en-US" altLang="zh-TW" dirty="0"/>
              <a:t>Time-to-Zebra</a:t>
            </a:r>
            <a:r>
              <a:rPr lang="zh-TW" altLang="en-US" dirty="0"/>
              <a:t> </a:t>
            </a:r>
            <a:r>
              <a:rPr lang="en-US" altLang="zh-TW" dirty="0"/>
              <a:t>:</a:t>
            </a:r>
            <a:r>
              <a:rPr lang="zh-TW" altLang="en-US" dirty="0"/>
              <a:t> 駕駛員到斑馬線的距離除以駕駛員的速度</a:t>
            </a:r>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10</a:t>
            </a:fld>
            <a:endParaRPr lang="zh-TW" altLang="en-US"/>
          </a:p>
        </p:txBody>
      </p:sp>
    </p:spTree>
    <p:extLst>
      <p:ext uri="{BB962C8B-B14F-4D97-AF65-F5344CB8AC3E}">
        <p14:creationId xmlns:p14="http://schemas.microsoft.com/office/powerpoint/2010/main" val="51701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每個場景開四次 </a:t>
            </a:r>
            <a:r>
              <a:rPr lang="en-US" altLang="zh-TW" dirty="0"/>
              <a:t>(24</a:t>
            </a:r>
            <a:r>
              <a:rPr lang="zh-TW" altLang="en-US" dirty="0"/>
              <a:t>次</a:t>
            </a:r>
            <a:r>
              <a:rPr lang="en-US" altLang="zh-TW" dirty="0"/>
              <a:t>)</a:t>
            </a:r>
            <a:endParaRPr lang="zh-TW" altLang="en-US" dirty="0"/>
          </a:p>
        </p:txBody>
      </p:sp>
      <p:sp>
        <p:nvSpPr>
          <p:cNvPr id="4" name="投影片編號版面配置區 3"/>
          <p:cNvSpPr>
            <a:spLocks noGrp="1"/>
          </p:cNvSpPr>
          <p:nvPr>
            <p:ph type="sldNum" sz="quarter" idx="5"/>
          </p:nvPr>
        </p:nvSpPr>
        <p:spPr/>
        <p:txBody>
          <a:bodyPr/>
          <a:lstStyle/>
          <a:p>
            <a:fld id="{32F818C6-D5FC-4EB3-A360-2F5F76606A43}" type="slidenum">
              <a:rPr lang="zh-TW" altLang="en-US" smtClean="0"/>
              <a:t>12</a:t>
            </a:fld>
            <a:endParaRPr lang="zh-TW" altLang="en-US"/>
          </a:p>
        </p:txBody>
      </p:sp>
    </p:spTree>
    <p:extLst>
      <p:ext uri="{BB962C8B-B14F-4D97-AF65-F5344CB8AC3E}">
        <p14:creationId xmlns:p14="http://schemas.microsoft.com/office/powerpoint/2010/main" val="341328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B2F5D5F6-8AAF-0B24-B1F8-19CF8AC64A1E}"/>
              </a:ext>
            </a:extLst>
          </p:cNvPr>
          <p:cNvSpPr>
            <a:spLocks noGrp="1"/>
          </p:cNvSpPr>
          <p:nvPr>
            <p:ph type="sldNum" sz="quarter" idx="12"/>
          </p:nvPr>
        </p:nvSpPr>
        <p:spPr>
          <a:xfrm>
            <a:off x="9131710" y="6326854"/>
            <a:ext cx="2743200" cy="365125"/>
          </a:xfrm>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2250969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EB4F31-37D4-8CD7-DA88-48EC99695F12}"/>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FE8FB442-917D-5F05-44F2-961CEAE353FB}"/>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CAECA8B-86F6-89C9-3779-CC5D3B022E41}"/>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5" name="頁尾版面配置區 4">
            <a:extLst>
              <a:ext uri="{FF2B5EF4-FFF2-40B4-BE49-F238E27FC236}">
                <a16:creationId xmlns:a16="http://schemas.microsoft.com/office/drawing/2014/main" id="{DF087F95-190B-95A5-EAEB-7B5457E9935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E7FD87D-F424-7B6E-4742-0E8FA5F1D785}"/>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371800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9119A31-3755-6FD1-576E-F0C1BD1B7FE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8F1EB7E-98CD-4CFC-7C88-84EC09967F4E}"/>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6745548-9877-9C36-E1E3-B91D6C90CD13}"/>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5" name="頁尾版面配置區 4">
            <a:extLst>
              <a:ext uri="{FF2B5EF4-FFF2-40B4-BE49-F238E27FC236}">
                <a16:creationId xmlns:a16="http://schemas.microsoft.com/office/drawing/2014/main" id="{6E987CD7-3A2D-F90C-7449-65B8FD11768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59E8EAD4-EEBA-ADD7-564D-57C8DBC2FBFC}"/>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1947828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C9BCD5E-CF2F-45CD-A1C5-FACE037AE6D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6340CAA-7987-4F30-B10A-034CDBA23AC4}"/>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08DEE94-B9EB-437B-B87B-4D63439559CF}"/>
              </a:ext>
            </a:extLst>
          </p:cNvPr>
          <p:cNvSpPr>
            <a:spLocks noGrp="1"/>
          </p:cNvSpPr>
          <p:nvPr>
            <p:ph type="dt" sz="half" idx="10"/>
          </p:nvPr>
        </p:nvSpPr>
        <p:spPr/>
        <p:txBody>
          <a:bodyPr/>
          <a:lstStyle/>
          <a:p>
            <a:fld id="{476BE8F7-8EF6-4880-9F1A-6D10965A8681}" type="datetimeFigureOut">
              <a:rPr lang="ko-KR" altLang="en-US" smtClean="0">
                <a:solidFill>
                  <a:prstClr val="black">
                    <a:tint val="75000"/>
                  </a:prstClr>
                </a:solidFill>
              </a:rPr>
              <a:pPr/>
              <a:t>2023-03-02</a:t>
            </a:fld>
            <a:endParaRPr lang="ko-KR" altLang="en-US" dirty="0">
              <a:solidFill>
                <a:prstClr val="black">
                  <a:tint val="75000"/>
                </a:prstClr>
              </a:solidFill>
            </a:endParaRPr>
          </a:p>
        </p:txBody>
      </p:sp>
      <p:sp>
        <p:nvSpPr>
          <p:cNvPr id="5" name="바닥글 개체 틀 4">
            <a:extLst>
              <a:ext uri="{FF2B5EF4-FFF2-40B4-BE49-F238E27FC236}">
                <a16:creationId xmlns:a16="http://schemas.microsoft.com/office/drawing/2014/main" id="{20C7A974-A07A-49C2-B147-F6EC850539C3}"/>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a:extLst>
              <a:ext uri="{FF2B5EF4-FFF2-40B4-BE49-F238E27FC236}">
                <a16:creationId xmlns:a16="http://schemas.microsoft.com/office/drawing/2014/main" id="{894EDD24-940C-445F-B974-623173FA1A40}"/>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32602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7" name="投影片編號版面配置區 5">
            <a:extLst>
              <a:ext uri="{FF2B5EF4-FFF2-40B4-BE49-F238E27FC236}">
                <a16:creationId xmlns:a16="http://schemas.microsoft.com/office/drawing/2014/main" id="{9023CF4D-5444-6C4D-28D0-6210E7E8C894}"/>
              </a:ext>
            </a:extLst>
          </p:cNvPr>
          <p:cNvSpPr>
            <a:spLocks noGrp="1"/>
          </p:cNvSpPr>
          <p:nvPr>
            <p:ph type="sldNum" sz="quarter" idx="12"/>
          </p:nvPr>
        </p:nvSpPr>
        <p:spPr>
          <a:xfrm>
            <a:off x="9131710" y="6326854"/>
            <a:ext cx="2743200" cy="365125"/>
          </a:xfrm>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16191044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F2AFD4-4AF8-4BD8-9B67-99B7B026029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6EEF4A33-647B-2F8B-B9B2-97C204A0A9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A2DAE775-4BB3-9327-A023-2CFCBBCB6FEC}"/>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5" name="頁尾版面配置區 4">
            <a:extLst>
              <a:ext uri="{FF2B5EF4-FFF2-40B4-BE49-F238E27FC236}">
                <a16:creationId xmlns:a16="http://schemas.microsoft.com/office/drawing/2014/main" id="{F0653E01-2ACC-2CB9-1F64-4AA83EF0D0F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BB74D0D-E5F6-0B00-B2B2-6B6DB5105B72}"/>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2817812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EE1D37-23A0-E6C4-1850-46A58B8D215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DBE4E787-230B-0681-0340-A2ECCAA8A481}"/>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9D2EC39-539C-2CBB-B404-B696665B6673}"/>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21840462-2CCD-DB42-2D47-EF39F29E2BF3}"/>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6" name="頁尾版面配置區 5">
            <a:extLst>
              <a:ext uri="{FF2B5EF4-FFF2-40B4-BE49-F238E27FC236}">
                <a16:creationId xmlns:a16="http://schemas.microsoft.com/office/drawing/2014/main" id="{A5BC3526-BADA-6F9D-B643-FC452647B03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9C0D4FB-5D68-8D3C-EC99-A2340D757F02}"/>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2782544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A534C4-0AAB-00ED-414D-A54A2CA530CB}"/>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0B6AC87A-6981-3363-A5BC-C7BBA98CAA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3FA452F7-E206-F88E-CA86-DBB90748212A}"/>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F08FE60F-4C6D-4941-178A-F7C3B6176E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67A16E70-D5C5-CE07-5850-AE524924078A}"/>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FC93D014-4AF3-A17C-9E45-C1DECAEF409D}"/>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8" name="頁尾版面配置區 7">
            <a:extLst>
              <a:ext uri="{FF2B5EF4-FFF2-40B4-BE49-F238E27FC236}">
                <a16:creationId xmlns:a16="http://schemas.microsoft.com/office/drawing/2014/main" id="{1E3E5C36-8B0A-019D-A79F-6DF2E64A8B6D}"/>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1BC15EDC-2CBE-070B-D0DC-6D21D9F2FB93}"/>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42201077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8298A61-A315-75DD-AC7D-CD014C54F90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7D8CFE7-87E0-937E-D511-525A87A05876}"/>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4" name="頁尾版面配置區 3">
            <a:extLst>
              <a:ext uri="{FF2B5EF4-FFF2-40B4-BE49-F238E27FC236}">
                <a16:creationId xmlns:a16="http://schemas.microsoft.com/office/drawing/2014/main" id="{859142C5-3CD6-E33D-B739-BF88675DC07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BEECAFF-8DEA-643B-10F1-EB13E403E99D}"/>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2723410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D1CE13F-BC1F-46EE-96F3-AEF4E80D97DC}"/>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3" name="頁尾版面配置區 2">
            <a:extLst>
              <a:ext uri="{FF2B5EF4-FFF2-40B4-BE49-F238E27FC236}">
                <a16:creationId xmlns:a16="http://schemas.microsoft.com/office/drawing/2014/main" id="{119F915D-7733-1233-26F3-ECD31999AEC9}"/>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40086EA-E52D-C609-7FDE-A4B56657978E}"/>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3297503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D2902C-9728-EA68-4409-B06984A4677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7663DD1-30E8-3C6F-D454-C43B636700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D635493B-746F-4AE9-6570-3F63EE5F3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0945C97-0C5B-45E7-B51F-F0166FDB6880}"/>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6" name="頁尾版面配置區 5">
            <a:extLst>
              <a:ext uri="{FF2B5EF4-FFF2-40B4-BE49-F238E27FC236}">
                <a16:creationId xmlns:a16="http://schemas.microsoft.com/office/drawing/2014/main" id="{06A43803-6408-C23B-C78D-1BBAF7DA475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249F703-8B38-6AFA-D43B-AEBB9600A17A}"/>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739912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F61A0C-90B9-BFC2-4B9A-2BE88B6996E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8DE8B77C-E39D-FD63-0F48-8E2058F28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CA5F7D3-F4AE-C570-9AE2-59944CF98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E6C7AE6-8465-7592-5253-697E20C40615}"/>
              </a:ext>
            </a:extLst>
          </p:cNvPr>
          <p:cNvSpPr>
            <a:spLocks noGrp="1"/>
          </p:cNvSpPr>
          <p:nvPr>
            <p:ph type="dt" sz="half" idx="10"/>
          </p:nvPr>
        </p:nvSpPr>
        <p:spPr/>
        <p:txBody>
          <a:bodyPr/>
          <a:lstStyle/>
          <a:p>
            <a:fld id="{E3CB3406-8010-4883-9D22-F0B65D103475}" type="datetimeFigureOut">
              <a:rPr lang="zh-TW" altLang="en-US" smtClean="0"/>
              <a:t>2023/3/2</a:t>
            </a:fld>
            <a:endParaRPr lang="zh-TW" altLang="en-US"/>
          </a:p>
        </p:txBody>
      </p:sp>
      <p:sp>
        <p:nvSpPr>
          <p:cNvPr id="6" name="頁尾版面配置區 5">
            <a:extLst>
              <a:ext uri="{FF2B5EF4-FFF2-40B4-BE49-F238E27FC236}">
                <a16:creationId xmlns:a16="http://schemas.microsoft.com/office/drawing/2014/main" id="{C5A0E75C-515B-7C90-E75E-539669D7D17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4069F49-7D5F-FE00-FB9A-158FEB8F619D}"/>
              </a:ext>
            </a:extLst>
          </p:cNvPr>
          <p:cNvSpPr>
            <a:spLocks noGrp="1"/>
          </p:cNvSpPr>
          <p:nvPr>
            <p:ph type="sldNum" sz="quarter" idx="12"/>
          </p:nvPr>
        </p:nvSpPr>
        <p:spPr/>
        <p:txBody>
          <a:body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4140401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E14914E1-2670-F954-CF6C-22F42A7E2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A602903-FF57-5436-F1DA-A8D1D79DC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7F7692C-A691-C916-F64D-566DDD5B52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B3406-8010-4883-9D22-F0B65D103475}" type="datetimeFigureOut">
              <a:rPr lang="zh-TW" altLang="en-US" smtClean="0"/>
              <a:t>2023/3/2</a:t>
            </a:fld>
            <a:endParaRPr lang="zh-TW" altLang="en-US"/>
          </a:p>
        </p:txBody>
      </p:sp>
      <p:sp>
        <p:nvSpPr>
          <p:cNvPr id="5" name="頁尾版面配置區 4">
            <a:extLst>
              <a:ext uri="{FF2B5EF4-FFF2-40B4-BE49-F238E27FC236}">
                <a16:creationId xmlns:a16="http://schemas.microsoft.com/office/drawing/2014/main" id="{9D615999-2CF0-03DB-C553-0F66B1D6A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5AF8732-E60B-FB5C-DEA2-2C22BDEF03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AE787-FB11-459F-80EE-839F98F5E233}" type="slidenum">
              <a:rPr lang="zh-TW" altLang="en-US" smtClean="0"/>
              <a:t>‹#›</a:t>
            </a:fld>
            <a:endParaRPr lang="zh-TW" altLang="en-US"/>
          </a:p>
        </p:txBody>
      </p:sp>
    </p:spTree>
    <p:extLst>
      <p:ext uri="{BB962C8B-B14F-4D97-AF65-F5344CB8AC3E}">
        <p14:creationId xmlns:p14="http://schemas.microsoft.com/office/powerpoint/2010/main" val="1334757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81994DD7-C71B-EFAB-26B7-A7E97F06AFE2}"/>
              </a:ext>
            </a:extLst>
          </p:cNvPr>
          <p:cNvGrpSpPr/>
          <p:nvPr/>
        </p:nvGrpSpPr>
        <p:grpSpPr>
          <a:xfrm>
            <a:off x="166116" y="150876"/>
            <a:ext cx="11859768" cy="6556247"/>
            <a:chOff x="166116" y="150876"/>
            <a:chExt cx="11859768" cy="6556247"/>
          </a:xfrm>
        </p:grpSpPr>
        <p:sp>
          <p:nvSpPr>
            <p:cNvPr id="12" name="사각형: 둥근 모서리 11">
              <a:extLst>
                <a:ext uri="{FF2B5EF4-FFF2-40B4-BE49-F238E27FC236}">
                  <a16:creationId xmlns:a16="http://schemas.microsoft.com/office/drawing/2014/main" id="{C2C9F692-704F-4C51-8A3A-25DF5D2EF04F}"/>
                </a:ext>
              </a:extLst>
            </p:cNvPr>
            <p:cNvSpPr/>
            <p:nvPr/>
          </p:nvSpPr>
          <p:spPr>
            <a:xfrm>
              <a:off x="166116" y="150876"/>
              <a:ext cx="11859768" cy="6556247"/>
            </a:xfrm>
            <a:prstGeom prst="roundRect">
              <a:avLst>
                <a:gd name="adj" fmla="val 2325"/>
              </a:avLst>
            </a:prstGeom>
            <a:solidFill>
              <a:srgbClr val="FEBD63"/>
            </a:solidFill>
            <a:ln w="19050">
              <a:solidFill>
                <a:srgbClr val="FEC57A"/>
              </a:solidFill>
            </a:ln>
            <a:effectLst>
              <a:outerShdw blurRad="203200" dist="88900" dir="4800000" algn="tl"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사각형: 둥근 모서리 13">
              <a:extLst>
                <a:ext uri="{FF2B5EF4-FFF2-40B4-BE49-F238E27FC236}">
                  <a16:creationId xmlns:a16="http://schemas.microsoft.com/office/drawing/2014/main" id="{C830608E-0ED5-4C68-AF70-E1FC872B9075}"/>
                </a:ext>
              </a:extLst>
            </p:cNvPr>
            <p:cNvSpPr/>
            <p:nvPr/>
          </p:nvSpPr>
          <p:spPr>
            <a:xfrm>
              <a:off x="274574" y="257362"/>
              <a:ext cx="11642852" cy="6343275"/>
            </a:xfrm>
            <a:prstGeom prst="roundRect">
              <a:avLst>
                <a:gd name="adj" fmla="val 1549"/>
              </a:avLst>
            </a:prstGeom>
            <a:solidFill>
              <a:schemeClr val="bg1"/>
            </a:solidFill>
            <a:ln>
              <a:noFill/>
            </a:ln>
            <a:effectLst>
              <a:outerShdw blurRad="38100" dist="63500" dir="4800000" algn="tl"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tabLst>
                  <a:tab pos="723900" algn="l"/>
                </a:tabLst>
                <a:defRPr/>
              </a:pPr>
              <a:endParaRPr lang="en-US" altLang="ko-KR" sz="1050" kern="0" dirty="0">
                <a:solidFill>
                  <a:prstClr val="white">
                    <a:lumMod val="75000"/>
                  </a:prstClr>
                </a:solidFill>
              </a:endParaRPr>
            </a:p>
          </p:txBody>
        </p:sp>
      </p:grpSp>
      <p:sp>
        <p:nvSpPr>
          <p:cNvPr id="22" name="모서리가 둥근 직사각형 21"/>
          <p:cNvSpPr/>
          <p:nvPr/>
        </p:nvSpPr>
        <p:spPr>
          <a:xfrm>
            <a:off x="660142" y="3978061"/>
            <a:ext cx="1228780" cy="548192"/>
          </a:xfrm>
          <a:prstGeom prst="roundRect">
            <a:avLst>
              <a:gd name="adj" fmla="val 50000"/>
            </a:avLst>
          </a:prstGeom>
          <a:solidFill>
            <a:srgbClr val="FEBD63"/>
          </a:solidFill>
          <a:ln w="12700">
            <a:solidFill>
              <a:srgbClr val="FEBD63"/>
            </a:solidFill>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r>
              <a:rPr lang="zh-TW" altLang="en-US" sz="2400" b="1" dirty="0">
                <a:solidFill>
                  <a:prstClr val="white"/>
                </a:solidFill>
              </a:rPr>
              <a:t>期刊</a:t>
            </a:r>
            <a:endParaRPr lang="ko-KR" altLang="en-US" sz="2400" b="1" dirty="0">
              <a:solidFill>
                <a:prstClr val="white"/>
              </a:solidFill>
            </a:endParaRPr>
          </a:p>
        </p:txBody>
      </p:sp>
      <p:sp>
        <p:nvSpPr>
          <p:cNvPr id="4" name="文字方塊 3">
            <a:extLst>
              <a:ext uri="{FF2B5EF4-FFF2-40B4-BE49-F238E27FC236}">
                <a16:creationId xmlns:a16="http://schemas.microsoft.com/office/drawing/2014/main" id="{D1DC672D-78CE-1EE6-807C-C5A5A88A192A}"/>
              </a:ext>
            </a:extLst>
          </p:cNvPr>
          <p:cNvSpPr txBox="1"/>
          <p:nvPr/>
        </p:nvSpPr>
        <p:spPr>
          <a:xfrm>
            <a:off x="274574" y="501618"/>
            <a:ext cx="11642852" cy="2221314"/>
          </a:xfrm>
          <a:prstGeom prst="rect">
            <a:avLst/>
          </a:prstGeom>
          <a:noFill/>
        </p:spPr>
        <p:txBody>
          <a:bodyPr wrap="square">
            <a:spAutoFit/>
          </a:bodyPr>
          <a:lstStyle/>
          <a:p>
            <a:pPr algn="ctr">
              <a:lnSpc>
                <a:spcPct val="150000"/>
              </a:lnSpc>
            </a:pPr>
            <a:r>
              <a:rPr lang="en-US" altLang="zh-TW" sz="3200" b="1" dirty="0"/>
              <a:t>Effectiveness of augmented reality warnings on driving behaviour whilst approaching pedestrian crossings</a:t>
            </a:r>
            <a:r>
              <a:rPr lang="zh-TW" altLang="en-US" sz="3200" b="1" dirty="0"/>
              <a:t> </a:t>
            </a:r>
            <a:r>
              <a:rPr lang="en-US" altLang="zh-TW" sz="3200" b="1" dirty="0"/>
              <a:t>: </a:t>
            </a:r>
            <a:r>
              <a:rPr lang="zh-TW" altLang="en-US" sz="3200" b="1" dirty="0"/>
              <a:t>    </a:t>
            </a:r>
            <a:r>
              <a:rPr lang="en-US" altLang="zh-TW" sz="3200" b="1" dirty="0"/>
              <a:t>A driving simulator study</a:t>
            </a:r>
            <a:endParaRPr lang="zh-TW" altLang="en-US" sz="3200" b="1" dirty="0"/>
          </a:p>
        </p:txBody>
      </p:sp>
      <p:sp>
        <p:nvSpPr>
          <p:cNvPr id="5" name="文字方塊 4">
            <a:extLst>
              <a:ext uri="{FF2B5EF4-FFF2-40B4-BE49-F238E27FC236}">
                <a16:creationId xmlns:a16="http://schemas.microsoft.com/office/drawing/2014/main" id="{930CC502-32D2-D7AA-BD1C-567061DCED8F}"/>
              </a:ext>
            </a:extLst>
          </p:cNvPr>
          <p:cNvSpPr txBox="1"/>
          <p:nvPr/>
        </p:nvSpPr>
        <p:spPr>
          <a:xfrm>
            <a:off x="1445509" y="2925487"/>
            <a:ext cx="9300981" cy="461665"/>
          </a:xfrm>
          <a:prstGeom prst="rect">
            <a:avLst/>
          </a:prstGeom>
          <a:noFill/>
        </p:spPr>
        <p:txBody>
          <a:bodyPr wrap="square" rtlCol="0">
            <a:spAutoFit/>
          </a:bodyPr>
          <a:lstStyle/>
          <a:p>
            <a:pPr algn="dist"/>
            <a:r>
              <a:rPr lang="zh-TW" altLang="en-US" sz="2400" b="1" dirty="0">
                <a:solidFill>
                  <a:schemeClr val="tx1">
                    <a:lumMod val="50000"/>
                    <a:lumOff val="50000"/>
                  </a:schemeClr>
                </a:solidFill>
              </a:rPr>
              <a:t>在接近人行道時擴增實境警告對駕駛行為的有效性 </a:t>
            </a:r>
            <a:r>
              <a:rPr lang="en-US" altLang="zh-TW" sz="2400" b="1" dirty="0">
                <a:solidFill>
                  <a:schemeClr val="tx1">
                    <a:lumMod val="50000"/>
                    <a:lumOff val="50000"/>
                  </a:schemeClr>
                </a:solidFill>
              </a:rPr>
              <a:t>: </a:t>
            </a:r>
            <a:r>
              <a:rPr lang="zh-TW" altLang="en-US" sz="2400" b="1" dirty="0">
                <a:solidFill>
                  <a:schemeClr val="tx1">
                    <a:lumMod val="50000"/>
                    <a:lumOff val="50000"/>
                  </a:schemeClr>
                </a:solidFill>
              </a:rPr>
              <a:t>駕駛模擬研究</a:t>
            </a:r>
          </a:p>
        </p:txBody>
      </p:sp>
      <p:sp>
        <p:nvSpPr>
          <p:cNvPr id="6" name="모서리가 둥근 직사각형 21">
            <a:extLst>
              <a:ext uri="{FF2B5EF4-FFF2-40B4-BE49-F238E27FC236}">
                <a16:creationId xmlns:a16="http://schemas.microsoft.com/office/drawing/2014/main" id="{4BC2FAFE-F60F-0A98-F0A6-8547136BE9F3}"/>
              </a:ext>
            </a:extLst>
          </p:cNvPr>
          <p:cNvSpPr/>
          <p:nvPr/>
        </p:nvSpPr>
        <p:spPr>
          <a:xfrm>
            <a:off x="660142" y="4741157"/>
            <a:ext cx="1228780" cy="548192"/>
          </a:xfrm>
          <a:prstGeom prst="roundRect">
            <a:avLst>
              <a:gd name="adj" fmla="val 50000"/>
            </a:avLst>
          </a:prstGeom>
          <a:solidFill>
            <a:srgbClr val="FEBD63"/>
          </a:solidFill>
          <a:ln w="12700">
            <a:solidFill>
              <a:srgbClr val="FEBD63"/>
            </a:solidFill>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r>
              <a:rPr lang="zh-TW" altLang="en-US" sz="2400" b="1" dirty="0">
                <a:solidFill>
                  <a:prstClr val="white"/>
                </a:solidFill>
              </a:rPr>
              <a:t>作者</a:t>
            </a:r>
            <a:endParaRPr lang="ko-KR" altLang="en-US" sz="2400" b="1" dirty="0">
              <a:solidFill>
                <a:prstClr val="white"/>
              </a:solidFill>
            </a:endParaRPr>
          </a:p>
        </p:txBody>
      </p:sp>
      <p:sp>
        <p:nvSpPr>
          <p:cNvPr id="8" name="文字方塊 7">
            <a:extLst>
              <a:ext uri="{FF2B5EF4-FFF2-40B4-BE49-F238E27FC236}">
                <a16:creationId xmlns:a16="http://schemas.microsoft.com/office/drawing/2014/main" id="{FE92F249-AD45-9F07-EAEC-8AB5A971B280}"/>
              </a:ext>
            </a:extLst>
          </p:cNvPr>
          <p:cNvSpPr txBox="1"/>
          <p:nvPr/>
        </p:nvSpPr>
        <p:spPr>
          <a:xfrm>
            <a:off x="1997379" y="4052102"/>
            <a:ext cx="6729525" cy="400110"/>
          </a:xfrm>
          <a:prstGeom prst="rect">
            <a:avLst/>
          </a:prstGeom>
          <a:noFill/>
        </p:spPr>
        <p:txBody>
          <a:bodyPr wrap="square">
            <a:spAutoFit/>
          </a:bodyPr>
          <a:lstStyle/>
          <a:p>
            <a:r>
              <a:rPr lang="en-US" altLang="zh-TW" sz="2000" dirty="0"/>
              <a:t>Accident Analysis and Prevention</a:t>
            </a:r>
            <a:r>
              <a:rPr lang="zh-TW" altLang="en-US" sz="2000" dirty="0"/>
              <a:t> </a:t>
            </a:r>
            <a:r>
              <a:rPr lang="en-US" altLang="zh-TW" sz="2000" dirty="0"/>
              <a:t>147</a:t>
            </a:r>
            <a:r>
              <a:rPr lang="zh-TW" altLang="en-US" sz="2000" dirty="0"/>
              <a:t> </a:t>
            </a:r>
            <a:r>
              <a:rPr lang="en-US" altLang="zh-TW" sz="2000" dirty="0"/>
              <a:t>(2020)</a:t>
            </a:r>
            <a:r>
              <a:rPr lang="zh-TW" altLang="en-US" sz="2000" dirty="0"/>
              <a:t> </a:t>
            </a:r>
            <a:r>
              <a:rPr lang="en-US" altLang="zh-TW" sz="2000" dirty="0"/>
              <a:t>105760</a:t>
            </a:r>
            <a:endParaRPr lang="zh-TW" altLang="en-US" sz="2000" dirty="0"/>
          </a:p>
        </p:txBody>
      </p:sp>
      <p:sp>
        <p:nvSpPr>
          <p:cNvPr id="10" name="文字方塊 9">
            <a:extLst>
              <a:ext uri="{FF2B5EF4-FFF2-40B4-BE49-F238E27FC236}">
                <a16:creationId xmlns:a16="http://schemas.microsoft.com/office/drawing/2014/main" id="{04FAA64B-1524-9983-5D9D-B9D67825E209}"/>
              </a:ext>
            </a:extLst>
          </p:cNvPr>
          <p:cNvSpPr txBox="1"/>
          <p:nvPr/>
        </p:nvSpPr>
        <p:spPr>
          <a:xfrm>
            <a:off x="1997380" y="4741157"/>
            <a:ext cx="10028504" cy="499624"/>
          </a:xfrm>
          <a:prstGeom prst="rect">
            <a:avLst/>
          </a:prstGeom>
          <a:noFill/>
        </p:spPr>
        <p:txBody>
          <a:bodyPr wrap="square">
            <a:spAutoFit/>
          </a:bodyPr>
          <a:lstStyle/>
          <a:p>
            <a:pPr>
              <a:lnSpc>
                <a:spcPct val="150000"/>
              </a:lnSpc>
            </a:pPr>
            <a:r>
              <a:rPr lang="it-IT" altLang="zh-TW" sz="2000" dirty="0"/>
              <a:t>Alessandro Calvi , Fabrizio D’Amico , Chiara Ferrante , Luca Bianchini Ciampoli </a:t>
            </a:r>
            <a:endParaRPr lang="zh-TW" altLang="en-US" sz="2000" dirty="0"/>
          </a:p>
        </p:txBody>
      </p:sp>
      <p:sp>
        <p:nvSpPr>
          <p:cNvPr id="11" name="文字方塊 10">
            <a:extLst>
              <a:ext uri="{FF2B5EF4-FFF2-40B4-BE49-F238E27FC236}">
                <a16:creationId xmlns:a16="http://schemas.microsoft.com/office/drawing/2014/main" id="{30BD767B-3A5C-14CA-F5CE-A7024ED8A16C}"/>
              </a:ext>
            </a:extLst>
          </p:cNvPr>
          <p:cNvSpPr txBox="1"/>
          <p:nvPr/>
        </p:nvSpPr>
        <p:spPr>
          <a:xfrm>
            <a:off x="9961123" y="5991391"/>
            <a:ext cx="1680268" cy="400110"/>
          </a:xfrm>
          <a:prstGeom prst="rect">
            <a:avLst/>
          </a:prstGeom>
          <a:noFill/>
        </p:spPr>
        <p:txBody>
          <a:bodyPr wrap="none" rtlCol="0">
            <a:spAutoFit/>
          </a:bodyPr>
          <a:lstStyle/>
          <a:p>
            <a:r>
              <a:rPr lang="zh-TW" altLang="en-US" sz="2000" b="1" dirty="0"/>
              <a:t>學生 </a:t>
            </a:r>
            <a:r>
              <a:rPr lang="en-US" altLang="zh-TW" sz="2000" b="1" dirty="0"/>
              <a:t>:</a:t>
            </a:r>
            <a:r>
              <a:rPr lang="zh-TW" altLang="en-US" sz="2000" b="1" dirty="0"/>
              <a:t> 宋錦玉</a:t>
            </a:r>
          </a:p>
        </p:txBody>
      </p:sp>
    </p:spTree>
    <p:extLst>
      <p:ext uri="{BB962C8B-B14F-4D97-AF65-F5344CB8AC3E}">
        <p14:creationId xmlns:p14="http://schemas.microsoft.com/office/powerpoint/2010/main" val="357137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72F085A9-39B1-C5C5-2C83-17A50EBC04E3}"/>
              </a:ext>
            </a:extLst>
          </p:cNvPr>
          <p:cNvSpPr txBox="1"/>
          <p:nvPr/>
        </p:nvSpPr>
        <p:spPr>
          <a:xfrm>
            <a:off x="1750979" y="340468"/>
            <a:ext cx="2736647" cy="461665"/>
          </a:xfrm>
          <a:prstGeom prst="rect">
            <a:avLst/>
          </a:prstGeom>
          <a:noFill/>
        </p:spPr>
        <p:txBody>
          <a:bodyPr wrap="none" rtlCol="0">
            <a:spAutoFit/>
          </a:bodyPr>
          <a:lstStyle/>
          <a:p>
            <a:r>
              <a:rPr lang="en-US" altLang="zh-TW" sz="2400" b="1" dirty="0"/>
              <a:t>Method </a:t>
            </a:r>
            <a:r>
              <a:rPr lang="zh-TW" altLang="en-US" sz="2400" b="1" dirty="0"/>
              <a:t>實驗設計</a:t>
            </a:r>
          </a:p>
        </p:txBody>
      </p:sp>
      <p:sp>
        <p:nvSpPr>
          <p:cNvPr id="2" name="文字方塊 1">
            <a:extLst>
              <a:ext uri="{FF2B5EF4-FFF2-40B4-BE49-F238E27FC236}">
                <a16:creationId xmlns:a16="http://schemas.microsoft.com/office/drawing/2014/main" id="{7EAF440C-31AE-C4CF-71BB-2A503423369F}"/>
              </a:ext>
            </a:extLst>
          </p:cNvPr>
          <p:cNvSpPr txBox="1"/>
          <p:nvPr/>
        </p:nvSpPr>
        <p:spPr>
          <a:xfrm>
            <a:off x="524387" y="1139874"/>
            <a:ext cx="2539655"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b="1" dirty="0"/>
              <a:t>依變項 </a:t>
            </a:r>
            <a:r>
              <a:rPr lang="en-US" altLang="zh-TW" sz="2000" b="1" dirty="0"/>
              <a:t>:</a:t>
            </a:r>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29C10AEC-EBB0-22AB-B37B-4F3117F4AE64}"/>
                  </a:ext>
                </a:extLst>
              </p:cNvPr>
              <p:cNvGraphicFramePr>
                <a:graphicFrameLocks noGrp="1"/>
              </p:cNvGraphicFramePr>
              <p:nvPr>
                <p:extLst>
                  <p:ext uri="{D42A27DB-BD31-4B8C-83A1-F6EECF244321}">
                    <p14:modId xmlns:p14="http://schemas.microsoft.com/office/powerpoint/2010/main" val="3681033249"/>
                  </p:ext>
                </p:extLst>
              </p:nvPr>
            </p:nvGraphicFramePr>
            <p:xfrm>
              <a:off x="1995055" y="1139874"/>
              <a:ext cx="9919855" cy="5411289"/>
            </p:xfrm>
            <a:graphic>
              <a:graphicData uri="http://schemas.openxmlformats.org/drawingml/2006/table">
                <a:tbl>
                  <a:tblPr firstRow="1" bandRow="1">
                    <a:tableStyleId>{5940675A-B579-460E-94D1-54222C63F5DA}</a:tableStyleId>
                  </a:tblPr>
                  <a:tblGrid>
                    <a:gridCol w="568036">
                      <a:extLst>
                        <a:ext uri="{9D8B030D-6E8A-4147-A177-3AD203B41FA5}">
                          <a16:colId xmlns:a16="http://schemas.microsoft.com/office/drawing/2014/main" val="2864246994"/>
                        </a:ext>
                      </a:extLst>
                    </a:gridCol>
                    <a:gridCol w="2074014">
                      <a:extLst>
                        <a:ext uri="{9D8B030D-6E8A-4147-A177-3AD203B41FA5}">
                          <a16:colId xmlns:a16="http://schemas.microsoft.com/office/drawing/2014/main" val="3480038523"/>
                        </a:ext>
                      </a:extLst>
                    </a:gridCol>
                    <a:gridCol w="7277805">
                      <a:extLst>
                        <a:ext uri="{9D8B030D-6E8A-4147-A177-3AD203B41FA5}">
                          <a16:colId xmlns:a16="http://schemas.microsoft.com/office/drawing/2014/main" val="3085165895"/>
                        </a:ext>
                      </a:extLst>
                    </a:gridCol>
                  </a:tblGrid>
                  <a:tr h="416253">
                    <a:tc rowSpan="4">
                      <a:txBody>
                        <a:bodyPr/>
                        <a:lstStyle/>
                        <a:p>
                          <a:pPr algn="ctr"/>
                          <a:r>
                            <a:rPr lang="en-US" altLang="zh-TW" sz="2000" b="0" dirty="0"/>
                            <a:t>1</a:t>
                          </a:r>
                          <a:endParaRPr lang="zh-TW" altLang="en-US" sz="2000" b="0" dirty="0"/>
                        </a:p>
                      </a:txBody>
                      <a:tcPr anchor="ctr"/>
                    </a:tc>
                    <a:tc rowSpan="4">
                      <a:txBody>
                        <a:bodyPr/>
                        <a:lstStyle/>
                        <a:p>
                          <a:pPr algn="ctr">
                            <a:lnSpc>
                              <a:spcPct val="150000"/>
                            </a:lnSpc>
                          </a:pPr>
                          <a:r>
                            <a:rPr lang="zh-TW" altLang="en-US" sz="2000" b="1" dirty="0"/>
                            <a:t>鬆開油門</a:t>
                          </a:r>
                          <a:endParaRPr lang="en-US" altLang="zh-TW" sz="2000" b="1" dirty="0"/>
                        </a:p>
                        <a:p>
                          <a:pPr algn="ctr"/>
                          <a:r>
                            <a:rPr lang="en-US" altLang="zh-TW" sz="2000" dirty="0"/>
                            <a:t>(</a:t>
                          </a:r>
                          <a:r>
                            <a:rPr lang="zh-TW" altLang="en-US" sz="2000" dirty="0"/>
                            <a:t>駕駛員的腳從油門上台起開始</a:t>
                          </a:r>
                          <a:r>
                            <a:rPr lang="en-US" altLang="zh-TW" sz="2000" dirty="0"/>
                            <a:t>)</a:t>
                          </a:r>
                          <a:endParaRPr lang="zh-TW" altLang="en-US" sz="2000" dirty="0"/>
                        </a:p>
                      </a:txBody>
                      <a:tcPr anchor="ctr"/>
                    </a:tc>
                    <a:tc>
                      <a:txBody>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𝑆</m:t>
                                  </m:r>
                                </m:e>
                                <m:sub>
                                  <m:r>
                                    <a:rPr lang="en-US" altLang="zh-TW" sz="2000" b="0" i="1" smtClean="0">
                                      <a:latin typeface="Cambria Math" panose="02040503050406030204" pitchFamily="18" charset="0"/>
                                    </a:rPr>
                                    <m:t>1</m:t>
                                  </m:r>
                                </m:sub>
                              </m:sSub>
                            </m:oMath>
                          </a14:m>
                          <a:r>
                            <a:rPr lang="zh-TW" altLang="en-US" sz="2000" dirty="0"/>
                            <a:t> </a:t>
                          </a:r>
                          <a:r>
                            <a:rPr lang="en-US" altLang="zh-TW" sz="2000" dirty="0"/>
                            <a:t>: </a:t>
                          </a:r>
                          <a:r>
                            <a:rPr lang="zh-TW" altLang="en-US" sz="2000" dirty="0"/>
                            <a:t>駕駛員鬆開油門時的速度</a:t>
                          </a:r>
                        </a:p>
                      </a:txBody>
                      <a:tcPr anchor="ctr"/>
                    </a:tc>
                    <a:extLst>
                      <a:ext uri="{0D108BD9-81ED-4DB2-BD59-A6C34878D82A}">
                        <a16:rowId xmlns:a16="http://schemas.microsoft.com/office/drawing/2014/main" val="3970142543"/>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1</m:t>
                                  </m:r>
                                </m:sub>
                              </m:sSub>
                            </m:oMath>
                          </a14:m>
                          <a:r>
                            <a:rPr lang="zh-TW" altLang="en-US" sz="2000" dirty="0"/>
                            <a:t> </a:t>
                          </a:r>
                          <a:r>
                            <a:rPr lang="en-US" altLang="zh-TW" sz="2000" dirty="0"/>
                            <a:t>:</a:t>
                          </a:r>
                          <a:r>
                            <a:rPr lang="zh-TW" altLang="en-US" sz="2000" dirty="0"/>
                            <a:t> 駕駛員鬆開油門到斑馬線的距離 </a:t>
                          </a:r>
                        </a:p>
                      </a:txBody>
                      <a:tcPr anchor="ctr"/>
                    </a:tc>
                    <a:extLst>
                      <a:ext uri="{0D108BD9-81ED-4DB2-BD59-A6C34878D82A}">
                        <a16:rowId xmlns:a16="http://schemas.microsoft.com/office/drawing/2014/main" val="1989107644"/>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TTC</m:t>
                                  </m:r>
                                </m:e>
                                <m:sub>
                                  <m:r>
                                    <a:rPr lang="en-US" altLang="zh-TW" sz="2000" b="0" i="1" smtClean="0">
                                      <a:latin typeface="Cambria Math" panose="02040503050406030204" pitchFamily="18" charset="0"/>
                                    </a:rPr>
                                    <m:t>1</m:t>
                                  </m:r>
                                </m:sub>
                              </m:sSub>
                            </m:oMath>
                          </a14:m>
                          <a:r>
                            <a:rPr lang="zh-TW" altLang="en-US" sz="2000" dirty="0"/>
                            <a:t> </a:t>
                          </a:r>
                          <a:r>
                            <a:rPr lang="en-US" altLang="zh-TW" sz="2000" dirty="0"/>
                            <a:t>:</a:t>
                          </a:r>
                          <a:r>
                            <a:rPr lang="zh-TW" altLang="en-US" sz="2000" dirty="0"/>
                            <a:t> 駕駛員鬆開油門時的碰撞時間 </a:t>
                          </a:r>
                          <a:r>
                            <a:rPr lang="en-US" altLang="zh-TW" sz="2000" dirty="0"/>
                            <a:t>(</a:t>
                          </a:r>
                          <a:r>
                            <a:rPr lang="en-US" altLang="zh-TW" sz="2000" b="0" i="0" kern="1200" dirty="0">
                              <a:solidFill>
                                <a:schemeClr val="tx1"/>
                              </a:solidFill>
                              <a:effectLst/>
                              <a:latin typeface="+mn-lt"/>
                              <a:ea typeface="+mn-ea"/>
                              <a:cs typeface="+mn-cs"/>
                            </a:rPr>
                            <a:t>Time-to-Collision ,TTC)</a:t>
                          </a:r>
                          <a:endParaRPr lang="zh-TW" altLang="en-US" sz="2000" dirty="0"/>
                        </a:p>
                      </a:txBody>
                      <a:tcPr anchor="ctr"/>
                    </a:tc>
                    <a:extLst>
                      <a:ext uri="{0D108BD9-81ED-4DB2-BD59-A6C34878D82A}">
                        <a16:rowId xmlns:a16="http://schemas.microsoft.com/office/drawing/2014/main" val="919671011"/>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TTZ</m:t>
                                  </m:r>
                                </m:e>
                                <m:sub>
                                  <m:r>
                                    <a:rPr lang="en-US" altLang="zh-TW" sz="2000" b="0" i="1" smtClean="0">
                                      <a:latin typeface="Cambria Math" panose="02040503050406030204" pitchFamily="18" charset="0"/>
                                    </a:rPr>
                                    <m:t>1</m:t>
                                  </m:r>
                                </m:sub>
                              </m:sSub>
                            </m:oMath>
                          </a14:m>
                          <a:r>
                            <a:rPr lang="zh-TW" altLang="en-US" sz="2000" dirty="0"/>
                            <a:t> </a:t>
                          </a:r>
                          <a:r>
                            <a:rPr lang="en-US" altLang="zh-TW" sz="2000" dirty="0"/>
                            <a:t>:</a:t>
                          </a:r>
                          <a:r>
                            <a:rPr lang="zh-TW" altLang="en-US" sz="2000" dirty="0"/>
                            <a:t> 駕駛員鬆開油門時的斑馬時間 </a:t>
                          </a:r>
                          <a:r>
                            <a:rPr lang="en-US" altLang="zh-TW" sz="2000" dirty="0"/>
                            <a:t>(</a:t>
                          </a:r>
                          <a:r>
                            <a:rPr lang="en-US" altLang="zh-TW" sz="2000" b="0" i="0" kern="1200" dirty="0">
                              <a:solidFill>
                                <a:schemeClr val="tx1"/>
                              </a:solidFill>
                              <a:effectLst/>
                              <a:latin typeface="+mn-lt"/>
                              <a:ea typeface="+mn-ea"/>
                              <a:cs typeface="+mn-cs"/>
                            </a:rPr>
                            <a:t>Time-to-Zebra ,TTZ)</a:t>
                          </a:r>
                          <a:endParaRPr lang="zh-TW" altLang="en-US" sz="2000" dirty="0"/>
                        </a:p>
                      </a:txBody>
                      <a:tcPr anchor="ctr"/>
                    </a:tc>
                    <a:extLst>
                      <a:ext uri="{0D108BD9-81ED-4DB2-BD59-A6C34878D82A}">
                        <a16:rowId xmlns:a16="http://schemas.microsoft.com/office/drawing/2014/main" val="3462521841"/>
                      </a:ext>
                    </a:extLst>
                  </a:tr>
                  <a:tr h="416253">
                    <a:tc rowSpan="4">
                      <a:txBody>
                        <a:bodyPr/>
                        <a:lstStyle/>
                        <a:p>
                          <a:pPr algn="ctr"/>
                          <a:r>
                            <a:rPr lang="en-US" altLang="zh-TW" sz="2000" b="0" dirty="0"/>
                            <a:t>2</a:t>
                          </a:r>
                          <a:endParaRPr lang="zh-TW" altLang="en-US" sz="2000" b="0" dirty="0"/>
                        </a:p>
                      </a:txBody>
                      <a:tcPr anchor="ctr"/>
                    </a:tc>
                    <a:tc rowSpan="4">
                      <a:txBody>
                        <a:bodyPr/>
                        <a:lstStyle/>
                        <a:p>
                          <a:pPr algn="ctr">
                            <a:lnSpc>
                              <a:spcPct val="150000"/>
                            </a:lnSpc>
                          </a:pPr>
                          <a:r>
                            <a:rPr lang="zh-TW" altLang="en-US" sz="2000" b="1" dirty="0"/>
                            <a:t>踩煞車</a:t>
                          </a:r>
                          <a:endParaRPr lang="en-US" altLang="zh-TW" sz="2000" b="1" dirty="0"/>
                        </a:p>
                        <a:p>
                          <a:pPr algn="ctr"/>
                          <a:r>
                            <a:rPr lang="en-US" altLang="zh-TW" sz="2000" dirty="0"/>
                            <a:t>(</a:t>
                          </a:r>
                          <a:r>
                            <a:rPr lang="zh-TW" altLang="en-US" sz="2000" dirty="0"/>
                            <a:t>駕駛員第一次踩下煞車踏板時</a:t>
                          </a:r>
                          <a:r>
                            <a:rPr lang="en-US" altLang="zh-TW" sz="2000" dirty="0"/>
                            <a:t>)</a:t>
                          </a:r>
                          <a:endParaRPr lang="zh-TW" altLang="en-US" sz="2000" dirty="0"/>
                        </a:p>
                      </a:txBody>
                      <a:tcPr anchor="ctr"/>
                    </a:tc>
                    <a:tc>
                      <a:txBody>
                        <a:bodyPr/>
                        <a:lstStyle/>
                        <a:p>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𝑆</m:t>
                                  </m:r>
                                </m:e>
                                <m:sub>
                                  <m:r>
                                    <a:rPr lang="en-US" altLang="zh-TW" sz="2000" b="0" i="1" smtClean="0">
                                      <a:latin typeface="Cambria Math" panose="02040503050406030204" pitchFamily="18" charset="0"/>
                                    </a:rPr>
                                    <m:t>2</m:t>
                                  </m:r>
                                </m:sub>
                              </m:sSub>
                            </m:oMath>
                          </a14:m>
                          <a:r>
                            <a:rPr lang="zh-TW" altLang="en-US" sz="2000" dirty="0"/>
                            <a:t> </a:t>
                          </a:r>
                          <a:r>
                            <a:rPr lang="en-US" altLang="zh-TW" sz="2000" dirty="0"/>
                            <a:t>: </a:t>
                          </a:r>
                          <a:r>
                            <a:rPr lang="zh-TW" altLang="en-US" sz="2000" dirty="0"/>
                            <a:t>駕駛員踩煞車時的速度</a:t>
                          </a:r>
                        </a:p>
                      </a:txBody>
                      <a:tcPr anchor="ctr"/>
                    </a:tc>
                    <a:extLst>
                      <a:ext uri="{0D108BD9-81ED-4DB2-BD59-A6C34878D82A}">
                        <a16:rowId xmlns:a16="http://schemas.microsoft.com/office/drawing/2014/main" val="555235433"/>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i="1" smtClean="0">
                                      <a:latin typeface="Cambria Math" panose="02040503050406030204" pitchFamily="18" charset="0"/>
                                    </a:rPr>
                                    <m:t>2</m:t>
                                  </m:r>
                                </m:sub>
                              </m:sSub>
                            </m:oMath>
                          </a14:m>
                          <a:r>
                            <a:rPr lang="zh-TW" altLang="en-US" sz="2000" dirty="0"/>
                            <a:t> </a:t>
                          </a:r>
                          <a:r>
                            <a:rPr lang="en-US" altLang="zh-TW" sz="2000" dirty="0"/>
                            <a:t>:</a:t>
                          </a:r>
                          <a:r>
                            <a:rPr lang="zh-TW" altLang="en-US" sz="2000" dirty="0"/>
                            <a:t> 駕駛員踩煞車到斑馬線的距離 </a:t>
                          </a:r>
                        </a:p>
                      </a:txBody>
                      <a:tcPr anchor="ctr"/>
                    </a:tc>
                    <a:extLst>
                      <a:ext uri="{0D108BD9-81ED-4DB2-BD59-A6C34878D82A}">
                        <a16:rowId xmlns:a16="http://schemas.microsoft.com/office/drawing/2014/main" val="2632566613"/>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TTC</m:t>
                                  </m:r>
                                </m:e>
                                <m:sub>
                                  <m:r>
                                    <a:rPr lang="en-US" altLang="zh-TW" sz="2000" i="1" smtClean="0">
                                      <a:latin typeface="Cambria Math" panose="02040503050406030204" pitchFamily="18" charset="0"/>
                                    </a:rPr>
                                    <m:t>2</m:t>
                                  </m:r>
                                </m:sub>
                              </m:sSub>
                            </m:oMath>
                          </a14:m>
                          <a:r>
                            <a:rPr lang="zh-TW" altLang="en-US" sz="2000" dirty="0"/>
                            <a:t> </a:t>
                          </a:r>
                          <a:r>
                            <a:rPr lang="en-US" altLang="zh-TW" sz="2000" dirty="0"/>
                            <a:t>:</a:t>
                          </a:r>
                          <a:r>
                            <a:rPr lang="zh-TW" altLang="en-US" sz="2000" dirty="0"/>
                            <a:t> 駕駛員踩煞車時的碰撞時間 </a:t>
                          </a:r>
                          <a:r>
                            <a:rPr lang="en-US" altLang="zh-TW" sz="2000" dirty="0"/>
                            <a:t>(</a:t>
                          </a:r>
                          <a:r>
                            <a:rPr lang="en-US" altLang="zh-TW" sz="2000" b="0" i="0" kern="1200" dirty="0">
                              <a:solidFill>
                                <a:schemeClr val="tx1"/>
                              </a:solidFill>
                              <a:effectLst/>
                              <a:latin typeface="+mn-lt"/>
                              <a:ea typeface="+mn-ea"/>
                              <a:cs typeface="+mn-cs"/>
                            </a:rPr>
                            <a:t>Time-to-Collision ,TTC)</a:t>
                          </a:r>
                          <a:endParaRPr lang="zh-TW" altLang="en-US" sz="2000" dirty="0"/>
                        </a:p>
                      </a:txBody>
                      <a:tcPr anchor="ctr"/>
                    </a:tc>
                    <a:extLst>
                      <a:ext uri="{0D108BD9-81ED-4DB2-BD59-A6C34878D82A}">
                        <a16:rowId xmlns:a16="http://schemas.microsoft.com/office/drawing/2014/main" val="517620523"/>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TTZ</m:t>
                                  </m:r>
                                </m:e>
                                <m:sub>
                                  <m:r>
                                    <a:rPr lang="en-US" altLang="zh-TW" sz="2000" i="1" smtClean="0">
                                      <a:latin typeface="Cambria Math" panose="02040503050406030204" pitchFamily="18" charset="0"/>
                                    </a:rPr>
                                    <m:t>2</m:t>
                                  </m:r>
                                </m:sub>
                              </m:sSub>
                            </m:oMath>
                          </a14:m>
                          <a:r>
                            <a:rPr lang="zh-TW" altLang="en-US" sz="2000" dirty="0"/>
                            <a:t> </a:t>
                          </a:r>
                          <a:r>
                            <a:rPr lang="en-US" altLang="zh-TW" sz="2000" dirty="0"/>
                            <a:t>:</a:t>
                          </a:r>
                          <a:r>
                            <a:rPr lang="zh-TW" altLang="en-US" sz="2000" dirty="0"/>
                            <a:t> 駕駛員踩煞車時的斑馬時間 </a:t>
                          </a:r>
                          <a:r>
                            <a:rPr lang="en-US" altLang="zh-TW" sz="2000" dirty="0"/>
                            <a:t>(</a:t>
                          </a:r>
                          <a:r>
                            <a:rPr lang="en-US" altLang="zh-TW" sz="2000" b="0" i="0" kern="1200" dirty="0">
                              <a:solidFill>
                                <a:schemeClr val="tx1"/>
                              </a:solidFill>
                              <a:effectLst/>
                              <a:latin typeface="+mn-lt"/>
                              <a:ea typeface="+mn-ea"/>
                              <a:cs typeface="+mn-cs"/>
                            </a:rPr>
                            <a:t>Time-to-Zebra ,TTZ)</a:t>
                          </a:r>
                          <a:endParaRPr lang="zh-TW" altLang="en-US" sz="2000" dirty="0"/>
                        </a:p>
                      </a:txBody>
                      <a:tcPr anchor="ctr"/>
                    </a:tc>
                    <a:extLst>
                      <a:ext uri="{0D108BD9-81ED-4DB2-BD59-A6C34878D82A}">
                        <a16:rowId xmlns:a16="http://schemas.microsoft.com/office/drawing/2014/main" val="1684385910"/>
                      </a:ext>
                    </a:extLst>
                  </a:tr>
                  <a:tr h="416253">
                    <a:tc rowSpan="5">
                      <a:txBody>
                        <a:bodyPr/>
                        <a:lstStyle/>
                        <a:p>
                          <a:pPr algn="ctr"/>
                          <a:r>
                            <a:rPr lang="en-US" altLang="zh-TW" sz="2000" b="0" dirty="0"/>
                            <a:t>3</a:t>
                          </a:r>
                          <a:endParaRPr lang="zh-TW" altLang="en-US" sz="2000" b="0" dirty="0"/>
                        </a:p>
                      </a:txBody>
                      <a:tcPr anchor="ctr"/>
                    </a:tc>
                    <a:tc rowSpan="5">
                      <a:txBody>
                        <a:bodyPr/>
                        <a:lstStyle/>
                        <a:p>
                          <a:pPr algn="ctr"/>
                          <a:r>
                            <a:rPr lang="zh-TW" altLang="en-US" sz="2000" b="1" dirty="0"/>
                            <a:t>減速</a:t>
                          </a:r>
                        </a:p>
                      </a:txBody>
                      <a:tcPr anchor="ct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𝑑</m:t>
                                  </m:r>
                                </m:e>
                                <m:sub>
                                  <m:r>
                                    <a:rPr lang="en-US" altLang="zh-TW" sz="2000" b="0" i="1" smtClean="0">
                                      <a:latin typeface="Cambria Math" panose="02040503050406030204" pitchFamily="18" charset="0"/>
                                    </a:rPr>
                                    <m:t>𝑎𝑣</m:t>
                                  </m:r>
                                </m:sub>
                              </m:sSub>
                            </m:oMath>
                          </a14:m>
                          <a:r>
                            <a:rPr lang="zh-TW" altLang="en-US" sz="2000" dirty="0"/>
                            <a:t> </a:t>
                          </a:r>
                          <a:r>
                            <a:rPr lang="en-US" altLang="zh-TW" sz="2000" dirty="0"/>
                            <a:t>: </a:t>
                          </a:r>
                          <a:r>
                            <a:rPr lang="zh-TW" altLang="en-US" sz="2000" dirty="0"/>
                            <a:t>平均減速速度</a:t>
                          </a:r>
                        </a:p>
                      </a:txBody>
                      <a:tcPr anchor="ctr"/>
                    </a:tc>
                    <a:extLst>
                      <a:ext uri="{0D108BD9-81ED-4DB2-BD59-A6C34878D82A}">
                        <a16:rowId xmlns:a16="http://schemas.microsoft.com/office/drawing/2014/main" val="959691178"/>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𝑑</m:t>
                                  </m:r>
                                </m:e>
                                <m:sub>
                                  <m:r>
                                    <a:rPr lang="en-US" altLang="zh-TW" sz="2000" b="0" i="1" smtClean="0">
                                      <a:latin typeface="Cambria Math" panose="02040503050406030204" pitchFamily="18" charset="0"/>
                                    </a:rPr>
                                    <m:t>𝑚𝑎𝑥</m:t>
                                  </m:r>
                                </m:sub>
                              </m:sSub>
                            </m:oMath>
                          </a14:m>
                          <a:r>
                            <a:rPr lang="zh-TW" altLang="en-US" sz="2000" dirty="0"/>
                            <a:t> </a:t>
                          </a:r>
                          <a:r>
                            <a:rPr lang="en-US" altLang="zh-TW" sz="2000" dirty="0"/>
                            <a:t>:</a:t>
                          </a:r>
                          <a:r>
                            <a:rPr lang="zh-TW" altLang="en-US" sz="2000" dirty="0"/>
                            <a:t> 最大減速速度</a:t>
                          </a:r>
                        </a:p>
                      </a:txBody>
                      <a:tcPr anchor="ctr"/>
                    </a:tc>
                    <a:extLst>
                      <a:ext uri="{0D108BD9-81ED-4DB2-BD59-A6C34878D82A}">
                        <a16:rowId xmlns:a16="http://schemas.microsoft.com/office/drawing/2014/main" val="3174769236"/>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3</m:t>
                                  </m:r>
                                </m:sub>
                              </m:sSub>
                            </m:oMath>
                          </a14:m>
                          <a:r>
                            <a:rPr lang="zh-TW" altLang="en-US" sz="2000" dirty="0"/>
                            <a:t> </a:t>
                          </a:r>
                          <a:r>
                            <a:rPr lang="en-US" altLang="zh-TW" sz="2000" dirty="0"/>
                            <a:t>:</a:t>
                          </a:r>
                          <a:r>
                            <a:rPr lang="zh-TW" altLang="en-US" sz="2000" dirty="0"/>
                            <a:t> 駕駛員最大減速速度到斑馬線的距離</a:t>
                          </a:r>
                        </a:p>
                      </a:txBody>
                      <a:tcPr anchor="ctr"/>
                    </a:tc>
                    <a:extLst>
                      <a:ext uri="{0D108BD9-81ED-4DB2-BD59-A6C34878D82A}">
                        <a16:rowId xmlns:a16="http://schemas.microsoft.com/office/drawing/2014/main" val="2618503866"/>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𝑆</m:t>
                                  </m:r>
                                </m:e>
                                <m:sub>
                                  <m:r>
                                    <a:rPr lang="en-US" altLang="zh-TW" sz="2000" b="0" i="1" smtClean="0">
                                      <a:latin typeface="Cambria Math" panose="02040503050406030204" pitchFamily="18" charset="0"/>
                                    </a:rPr>
                                    <m:t>3 </m:t>
                                  </m:r>
                                </m:sub>
                              </m:sSub>
                            </m:oMath>
                          </a14:m>
                          <a:r>
                            <a:rPr lang="zh-TW" altLang="en-US" sz="2000" dirty="0"/>
                            <a:t> </a:t>
                          </a:r>
                          <a:r>
                            <a:rPr lang="en-US" altLang="zh-TW" sz="2000" dirty="0"/>
                            <a:t>:</a:t>
                          </a:r>
                          <a:r>
                            <a:rPr lang="zh-TW" altLang="en-US" sz="2000" dirty="0"/>
                            <a:t> 最低速度</a:t>
                          </a:r>
                        </a:p>
                      </a:txBody>
                      <a:tcPr anchor="ctr"/>
                    </a:tc>
                    <a:extLst>
                      <a:ext uri="{0D108BD9-81ED-4DB2-BD59-A6C34878D82A}">
                        <a16:rowId xmlns:a16="http://schemas.microsoft.com/office/drawing/2014/main" val="3241617976"/>
                      </a:ext>
                    </a:extLst>
                  </a:tr>
                  <a:tr h="416253">
                    <a:tc vMerge="1">
                      <a:txBody>
                        <a:bodyPr/>
                        <a:lstStyle/>
                        <a:p>
                          <a:endParaRPr lang="zh-TW" altLang="en-US"/>
                        </a:p>
                      </a:txBody>
                      <a:tcPr/>
                    </a:tc>
                    <a:tc vMerge="1">
                      <a:txBody>
                        <a:bodyPr/>
                        <a:lstStyle/>
                        <a:p>
                          <a:endParaRPr lang="zh-TW" altLang="en-US" dirty="0"/>
                        </a:p>
                      </a:txBody>
                      <a:tcPr/>
                    </a:tc>
                    <a:tc>
                      <a:txBody>
                        <a:bodyPr/>
                        <a:lstStyle/>
                        <a:p>
                          <a:pPr algn="l"/>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4</m:t>
                                  </m:r>
                                </m:sub>
                              </m:sSub>
                            </m:oMath>
                          </a14:m>
                          <a:r>
                            <a:rPr lang="zh-TW" altLang="en-US" sz="2000" dirty="0"/>
                            <a:t> </a:t>
                          </a:r>
                          <a:r>
                            <a:rPr lang="en-US" altLang="zh-TW" sz="2000" dirty="0"/>
                            <a:t>:</a:t>
                          </a:r>
                          <a:r>
                            <a:rPr lang="zh-TW" altLang="en-US" sz="2000" dirty="0"/>
                            <a:t> 駕駛員最低速度到斑馬線的距離</a:t>
                          </a:r>
                        </a:p>
                      </a:txBody>
                      <a:tcPr anchor="ctr"/>
                    </a:tc>
                    <a:extLst>
                      <a:ext uri="{0D108BD9-81ED-4DB2-BD59-A6C34878D82A}">
                        <a16:rowId xmlns:a16="http://schemas.microsoft.com/office/drawing/2014/main" val="2713422712"/>
                      </a:ext>
                    </a:extLst>
                  </a:tr>
                </a:tbl>
              </a:graphicData>
            </a:graphic>
          </p:graphicFrame>
        </mc:Choice>
        <mc:Fallback xmlns="">
          <p:graphicFrame>
            <p:nvGraphicFramePr>
              <p:cNvPr id="5" name="表格 5">
                <a:extLst>
                  <a:ext uri="{FF2B5EF4-FFF2-40B4-BE49-F238E27FC236}">
                    <a16:creationId xmlns:a16="http://schemas.microsoft.com/office/drawing/2014/main" id="{29C10AEC-EBB0-22AB-B37B-4F3117F4AE64}"/>
                  </a:ext>
                </a:extLst>
              </p:cNvPr>
              <p:cNvGraphicFramePr>
                <a:graphicFrameLocks noGrp="1"/>
              </p:cNvGraphicFramePr>
              <p:nvPr>
                <p:extLst>
                  <p:ext uri="{D42A27DB-BD31-4B8C-83A1-F6EECF244321}">
                    <p14:modId xmlns:p14="http://schemas.microsoft.com/office/powerpoint/2010/main" val="3681033249"/>
                  </p:ext>
                </p:extLst>
              </p:nvPr>
            </p:nvGraphicFramePr>
            <p:xfrm>
              <a:off x="1995055" y="1139874"/>
              <a:ext cx="9919855" cy="5411289"/>
            </p:xfrm>
            <a:graphic>
              <a:graphicData uri="http://schemas.openxmlformats.org/drawingml/2006/table">
                <a:tbl>
                  <a:tblPr firstRow="1" bandRow="1">
                    <a:tableStyleId>{5940675A-B579-460E-94D1-54222C63F5DA}</a:tableStyleId>
                  </a:tblPr>
                  <a:tblGrid>
                    <a:gridCol w="568036">
                      <a:extLst>
                        <a:ext uri="{9D8B030D-6E8A-4147-A177-3AD203B41FA5}">
                          <a16:colId xmlns:a16="http://schemas.microsoft.com/office/drawing/2014/main" val="2864246994"/>
                        </a:ext>
                      </a:extLst>
                    </a:gridCol>
                    <a:gridCol w="2074014">
                      <a:extLst>
                        <a:ext uri="{9D8B030D-6E8A-4147-A177-3AD203B41FA5}">
                          <a16:colId xmlns:a16="http://schemas.microsoft.com/office/drawing/2014/main" val="3480038523"/>
                        </a:ext>
                      </a:extLst>
                    </a:gridCol>
                    <a:gridCol w="7277805">
                      <a:extLst>
                        <a:ext uri="{9D8B030D-6E8A-4147-A177-3AD203B41FA5}">
                          <a16:colId xmlns:a16="http://schemas.microsoft.com/office/drawing/2014/main" val="3085165895"/>
                        </a:ext>
                      </a:extLst>
                    </a:gridCol>
                  </a:tblGrid>
                  <a:tr h="416253">
                    <a:tc rowSpan="4">
                      <a:txBody>
                        <a:bodyPr/>
                        <a:lstStyle/>
                        <a:p>
                          <a:pPr algn="ctr"/>
                          <a:r>
                            <a:rPr lang="en-US" altLang="zh-TW" sz="2000" b="0" dirty="0"/>
                            <a:t>1</a:t>
                          </a:r>
                          <a:endParaRPr lang="zh-TW" altLang="en-US" sz="2000" b="0" dirty="0"/>
                        </a:p>
                      </a:txBody>
                      <a:tcPr anchor="ctr"/>
                    </a:tc>
                    <a:tc rowSpan="4">
                      <a:txBody>
                        <a:bodyPr/>
                        <a:lstStyle/>
                        <a:p>
                          <a:pPr algn="ctr">
                            <a:lnSpc>
                              <a:spcPct val="150000"/>
                            </a:lnSpc>
                          </a:pPr>
                          <a:r>
                            <a:rPr lang="zh-TW" altLang="en-US" sz="2000" b="1" dirty="0"/>
                            <a:t>鬆開油門</a:t>
                          </a:r>
                          <a:endParaRPr lang="en-US" altLang="zh-TW" sz="2000" b="1" dirty="0"/>
                        </a:p>
                        <a:p>
                          <a:pPr algn="ctr"/>
                          <a:r>
                            <a:rPr lang="en-US" altLang="zh-TW" sz="2000" dirty="0"/>
                            <a:t>(</a:t>
                          </a:r>
                          <a:r>
                            <a:rPr lang="zh-TW" altLang="en-US" sz="2000" dirty="0"/>
                            <a:t>駕駛員的腳從油門上台起開始</a:t>
                          </a:r>
                          <a:r>
                            <a:rPr lang="en-US" altLang="zh-TW" sz="2000" dirty="0"/>
                            <a:t>)</a:t>
                          </a:r>
                          <a:endParaRPr lang="zh-TW" altLang="en-US" sz="2000" dirty="0"/>
                        </a:p>
                      </a:txBody>
                      <a:tcPr anchor="ctr"/>
                    </a:tc>
                    <a:tc>
                      <a:txBody>
                        <a:bodyPr/>
                        <a:lstStyle/>
                        <a:p>
                          <a:endParaRPr lang="zh-TW"/>
                        </a:p>
                      </a:txBody>
                      <a:tcPr anchor="ctr">
                        <a:blipFill>
                          <a:blip r:embed="rId3"/>
                          <a:stretch>
                            <a:fillRect l="-36432" t="-4412" r="-168" b="-1230882"/>
                          </a:stretch>
                        </a:blipFill>
                      </a:tcPr>
                    </a:tc>
                    <a:extLst>
                      <a:ext uri="{0D108BD9-81ED-4DB2-BD59-A6C34878D82A}">
                        <a16:rowId xmlns:a16="http://schemas.microsoft.com/office/drawing/2014/main" val="3970142543"/>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102899" r="-168" b="-1113043"/>
                          </a:stretch>
                        </a:blipFill>
                      </a:tcPr>
                    </a:tc>
                    <a:extLst>
                      <a:ext uri="{0D108BD9-81ED-4DB2-BD59-A6C34878D82A}">
                        <a16:rowId xmlns:a16="http://schemas.microsoft.com/office/drawing/2014/main" val="1989107644"/>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205882" r="-168" b="-1029412"/>
                          </a:stretch>
                        </a:blipFill>
                      </a:tcPr>
                    </a:tc>
                    <a:extLst>
                      <a:ext uri="{0D108BD9-81ED-4DB2-BD59-A6C34878D82A}">
                        <a16:rowId xmlns:a16="http://schemas.microsoft.com/office/drawing/2014/main" val="919671011"/>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301449" r="-168" b="-914493"/>
                          </a:stretch>
                        </a:blipFill>
                      </a:tcPr>
                    </a:tc>
                    <a:extLst>
                      <a:ext uri="{0D108BD9-81ED-4DB2-BD59-A6C34878D82A}">
                        <a16:rowId xmlns:a16="http://schemas.microsoft.com/office/drawing/2014/main" val="3462521841"/>
                      </a:ext>
                    </a:extLst>
                  </a:tr>
                  <a:tr h="416253">
                    <a:tc rowSpan="4">
                      <a:txBody>
                        <a:bodyPr/>
                        <a:lstStyle/>
                        <a:p>
                          <a:pPr algn="ctr"/>
                          <a:r>
                            <a:rPr lang="en-US" altLang="zh-TW" sz="2000" b="0" dirty="0"/>
                            <a:t>2</a:t>
                          </a:r>
                          <a:endParaRPr lang="zh-TW" altLang="en-US" sz="2000" b="0" dirty="0"/>
                        </a:p>
                      </a:txBody>
                      <a:tcPr anchor="ctr"/>
                    </a:tc>
                    <a:tc rowSpan="4">
                      <a:txBody>
                        <a:bodyPr/>
                        <a:lstStyle/>
                        <a:p>
                          <a:pPr algn="ctr">
                            <a:lnSpc>
                              <a:spcPct val="150000"/>
                            </a:lnSpc>
                          </a:pPr>
                          <a:r>
                            <a:rPr lang="zh-TW" altLang="en-US" sz="2000" b="1" dirty="0"/>
                            <a:t>踩煞車</a:t>
                          </a:r>
                          <a:endParaRPr lang="en-US" altLang="zh-TW" sz="2000" b="1" dirty="0"/>
                        </a:p>
                        <a:p>
                          <a:pPr algn="ctr"/>
                          <a:r>
                            <a:rPr lang="en-US" altLang="zh-TW" sz="2000" dirty="0"/>
                            <a:t>(</a:t>
                          </a:r>
                          <a:r>
                            <a:rPr lang="zh-TW" altLang="en-US" sz="2000" dirty="0"/>
                            <a:t>駕駛員第一次踩下煞車踏板時</a:t>
                          </a:r>
                          <a:r>
                            <a:rPr lang="en-US" altLang="zh-TW" sz="2000" dirty="0"/>
                            <a:t>)</a:t>
                          </a:r>
                          <a:endParaRPr lang="zh-TW" altLang="en-US" sz="2000" dirty="0"/>
                        </a:p>
                      </a:txBody>
                      <a:tcPr anchor="ctr"/>
                    </a:tc>
                    <a:tc>
                      <a:txBody>
                        <a:bodyPr/>
                        <a:lstStyle/>
                        <a:p>
                          <a:endParaRPr lang="zh-TW"/>
                        </a:p>
                      </a:txBody>
                      <a:tcPr anchor="ctr">
                        <a:blipFill>
                          <a:blip r:embed="rId3"/>
                          <a:stretch>
                            <a:fillRect l="-36432" t="-407353" r="-168" b="-827941"/>
                          </a:stretch>
                        </a:blipFill>
                      </a:tcPr>
                    </a:tc>
                    <a:extLst>
                      <a:ext uri="{0D108BD9-81ED-4DB2-BD59-A6C34878D82A}">
                        <a16:rowId xmlns:a16="http://schemas.microsoft.com/office/drawing/2014/main" val="555235433"/>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507353" r="-168" b="-727941"/>
                          </a:stretch>
                        </a:blipFill>
                      </a:tcPr>
                    </a:tc>
                    <a:extLst>
                      <a:ext uri="{0D108BD9-81ED-4DB2-BD59-A6C34878D82A}">
                        <a16:rowId xmlns:a16="http://schemas.microsoft.com/office/drawing/2014/main" val="2632566613"/>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598551" r="-168" b="-617391"/>
                          </a:stretch>
                        </a:blipFill>
                      </a:tcPr>
                    </a:tc>
                    <a:extLst>
                      <a:ext uri="{0D108BD9-81ED-4DB2-BD59-A6C34878D82A}">
                        <a16:rowId xmlns:a16="http://schemas.microsoft.com/office/drawing/2014/main" val="517620523"/>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708824" r="-168" b="-526471"/>
                          </a:stretch>
                        </a:blipFill>
                      </a:tcPr>
                    </a:tc>
                    <a:extLst>
                      <a:ext uri="{0D108BD9-81ED-4DB2-BD59-A6C34878D82A}">
                        <a16:rowId xmlns:a16="http://schemas.microsoft.com/office/drawing/2014/main" val="1684385910"/>
                      </a:ext>
                    </a:extLst>
                  </a:tr>
                  <a:tr h="416253">
                    <a:tc rowSpan="5">
                      <a:txBody>
                        <a:bodyPr/>
                        <a:lstStyle/>
                        <a:p>
                          <a:pPr algn="ctr"/>
                          <a:r>
                            <a:rPr lang="en-US" altLang="zh-TW" sz="2000" b="0" dirty="0"/>
                            <a:t>3</a:t>
                          </a:r>
                          <a:endParaRPr lang="zh-TW" altLang="en-US" sz="2000" b="0" dirty="0"/>
                        </a:p>
                      </a:txBody>
                      <a:tcPr anchor="ctr"/>
                    </a:tc>
                    <a:tc rowSpan="5">
                      <a:txBody>
                        <a:bodyPr/>
                        <a:lstStyle/>
                        <a:p>
                          <a:pPr algn="ctr"/>
                          <a:r>
                            <a:rPr lang="zh-TW" altLang="en-US" sz="2000" b="1" dirty="0"/>
                            <a:t>減速</a:t>
                          </a:r>
                        </a:p>
                      </a:txBody>
                      <a:tcPr anchor="ctr"/>
                    </a:tc>
                    <a:tc>
                      <a:txBody>
                        <a:bodyPr/>
                        <a:lstStyle/>
                        <a:p>
                          <a:endParaRPr lang="zh-TW"/>
                        </a:p>
                      </a:txBody>
                      <a:tcPr anchor="ctr">
                        <a:blipFill>
                          <a:blip r:embed="rId3"/>
                          <a:stretch>
                            <a:fillRect l="-36432" t="-808824" r="-168" b="-426471"/>
                          </a:stretch>
                        </a:blipFill>
                      </a:tcPr>
                    </a:tc>
                    <a:extLst>
                      <a:ext uri="{0D108BD9-81ED-4DB2-BD59-A6C34878D82A}">
                        <a16:rowId xmlns:a16="http://schemas.microsoft.com/office/drawing/2014/main" val="959691178"/>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895652" r="-168" b="-320290"/>
                          </a:stretch>
                        </a:blipFill>
                      </a:tcPr>
                    </a:tc>
                    <a:extLst>
                      <a:ext uri="{0D108BD9-81ED-4DB2-BD59-A6C34878D82A}">
                        <a16:rowId xmlns:a16="http://schemas.microsoft.com/office/drawing/2014/main" val="3174769236"/>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1010294" r="-168" b="-225000"/>
                          </a:stretch>
                        </a:blipFill>
                      </a:tcPr>
                    </a:tc>
                    <a:extLst>
                      <a:ext uri="{0D108BD9-81ED-4DB2-BD59-A6C34878D82A}">
                        <a16:rowId xmlns:a16="http://schemas.microsoft.com/office/drawing/2014/main" val="2618503866"/>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1094203" r="-168" b="-121739"/>
                          </a:stretch>
                        </a:blipFill>
                      </a:tcPr>
                    </a:tc>
                    <a:extLst>
                      <a:ext uri="{0D108BD9-81ED-4DB2-BD59-A6C34878D82A}">
                        <a16:rowId xmlns:a16="http://schemas.microsoft.com/office/drawing/2014/main" val="3241617976"/>
                      </a:ext>
                    </a:extLst>
                  </a:tr>
                  <a:tr h="416253">
                    <a:tc vMerge="1">
                      <a:txBody>
                        <a:bodyPr/>
                        <a:lstStyle/>
                        <a:p>
                          <a:endParaRPr lang="zh-TW" altLang="en-US"/>
                        </a:p>
                      </a:txBody>
                      <a:tcPr/>
                    </a:tc>
                    <a:tc vMerge="1">
                      <a:txBody>
                        <a:bodyPr/>
                        <a:lstStyle/>
                        <a:p>
                          <a:endParaRPr lang="zh-TW" altLang="en-US" dirty="0"/>
                        </a:p>
                      </a:txBody>
                      <a:tcPr/>
                    </a:tc>
                    <a:tc>
                      <a:txBody>
                        <a:bodyPr/>
                        <a:lstStyle/>
                        <a:p>
                          <a:endParaRPr lang="zh-TW"/>
                        </a:p>
                      </a:txBody>
                      <a:tcPr anchor="ctr">
                        <a:blipFill>
                          <a:blip r:embed="rId3"/>
                          <a:stretch>
                            <a:fillRect l="-36432" t="-1211765" r="-168" b="-23529"/>
                          </a:stretch>
                        </a:blipFill>
                      </a:tcPr>
                    </a:tc>
                    <a:extLst>
                      <a:ext uri="{0D108BD9-81ED-4DB2-BD59-A6C34878D82A}">
                        <a16:rowId xmlns:a16="http://schemas.microsoft.com/office/drawing/2014/main" val="2713422712"/>
                      </a:ext>
                    </a:extLst>
                  </a:tr>
                </a:tbl>
              </a:graphicData>
            </a:graphic>
          </p:graphicFrame>
        </mc:Fallback>
      </mc:AlternateContent>
    </p:spTree>
    <p:extLst>
      <p:ext uri="{BB962C8B-B14F-4D97-AF65-F5344CB8AC3E}">
        <p14:creationId xmlns:p14="http://schemas.microsoft.com/office/powerpoint/2010/main" val="300217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9554A44-667D-A15F-42D3-A47997B34EC1}"/>
              </a:ext>
            </a:extLst>
          </p:cNvPr>
          <p:cNvSpPr txBox="1"/>
          <p:nvPr/>
        </p:nvSpPr>
        <p:spPr>
          <a:xfrm>
            <a:off x="1750979" y="340468"/>
            <a:ext cx="2428870" cy="461665"/>
          </a:xfrm>
          <a:prstGeom prst="rect">
            <a:avLst/>
          </a:prstGeom>
          <a:noFill/>
        </p:spPr>
        <p:txBody>
          <a:bodyPr wrap="none" rtlCol="0">
            <a:spAutoFit/>
          </a:bodyPr>
          <a:lstStyle/>
          <a:p>
            <a:r>
              <a:rPr lang="en-US" altLang="zh-TW" sz="2400" b="1" dirty="0"/>
              <a:t>Method </a:t>
            </a:r>
            <a:r>
              <a:rPr lang="zh-TW" altLang="en-US" sz="2400" b="1" dirty="0"/>
              <a:t>受測者</a:t>
            </a:r>
          </a:p>
        </p:txBody>
      </p:sp>
      <p:sp>
        <p:nvSpPr>
          <p:cNvPr id="3" name="文字方塊 2">
            <a:extLst>
              <a:ext uri="{FF2B5EF4-FFF2-40B4-BE49-F238E27FC236}">
                <a16:creationId xmlns:a16="http://schemas.microsoft.com/office/drawing/2014/main" id="{B44D4140-BFB4-BD29-FFFB-ABB2DB8AC60D}"/>
              </a:ext>
            </a:extLst>
          </p:cNvPr>
          <p:cNvSpPr txBox="1"/>
          <p:nvPr/>
        </p:nvSpPr>
        <p:spPr>
          <a:xfrm>
            <a:off x="405319" y="1073967"/>
            <a:ext cx="11381361"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總共有</a:t>
            </a:r>
            <a:r>
              <a:rPr lang="en-US" altLang="zh-TW" sz="2000" dirty="0"/>
              <a:t>42</a:t>
            </a:r>
            <a:r>
              <a:rPr lang="zh-TW" altLang="en-US" sz="2000" dirty="0"/>
              <a:t>名受者</a:t>
            </a:r>
            <a:endParaRPr lang="en-US" altLang="zh-TW" sz="2000" dirty="0"/>
          </a:p>
        </p:txBody>
      </p:sp>
      <p:sp>
        <p:nvSpPr>
          <p:cNvPr id="4" name="文字方塊 3">
            <a:extLst>
              <a:ext uri="{FF2B5EF4-FFF2-40B4-BE49-F238E27FC236}">
                <a16:creationId xmlns:a16="http://schemas.microsoft.com/office/drawing/2014/main" id="{5C316853-FBB1-8C84-0506-B6CB2F4C83AB}"/>
              </a:ext>
            </a:extLst>
          </p:cNvPr>
          <p:cNvSpPr txBox="1"/>
          <p:nvPr/>
        </p:nvSpPr>
        <p:spPr>
          <a:xfrm>
            <a:off x="1009404" y="1605675"/>
            <a:ext cx="10524870" cy="3731278"/>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TW" sz="2000" dirty="0"/>
              <a:t>11</a:t>
            </a:r>
            <a:r>
              <a:rPr lang="zh-TW" altLang="en-US" sz="2000" dirty="0"/>
              <a:t>名女性，平均年齡</a:t>
            </a:r>
            <a:r>
              <a:rPr lang="en-US" altLang="zh-TW" sz="2000" dirty="0"/>
              <a:t>26.2</a:t>
            </a:r>
            <a:r>
              <a:rPr lang="zh-TW" altLang="en-US" sz="2000" dirty="0"/>
              <a:t>歲 </a:t>
            </a:r>
            <a:r>
              <a:rPr lang="en-US" altLang="zh-TW" sz="2000" dirty="0"/>
              <a:t>(SD=4.0)</a:t>
            </a:r>
          </a:p>
          <a:p>
            <a:pPr marL="342900" indent="-342900">
              <a:lnSpc>
                <a:spcPct val="150000"/>
              </a:lnSpc>
              <a:buFont typeface="Wingdings" panose="05000000000000000000" pitchFamily="2" charset="2"/>
              <a:buChar char="Ø"/>
            </a:pPr>
            <a:r>
              <a:rPr lang="en-US" altLang="zh-TW" sz="2000" dirty="0"/>
              <a:t>31</a:t>
            </a:r>
            <a:r>
              <a:rPr lang="zh-TW" altLang="en-US" sz="2000" dirty="0"/>
              <a:t>名男性，平均年齡</a:t>
            </a:r>
            <a:r>
              <a:rPr lang="en-US" altLang="zh-TW" sz="2000" dirty="0"/>
              <a:t>26.7</a:t>
            </a:r>
            <a:r>
              <a:rPr lang="zh-TW" altLang="en-US" sz="2000" dirty="0"/>
              <a:t>歲 </a:t>
            </a:r>
            <a:r>
              <a:rPr lang="en-US" altLang="zh-TW" sz="2000" dirty="0"/>
              <a:t>(SD=4.4)</a:t>
            </a:r>
          </a:p>
          <a:p>
            <a:pPr marL="342900" indent="-342900">
              <a:lnSpc>
                <a:spcPct val="150000"/>
              </a:lnSpc>
              <a:buFont typeface="Wingdings" panose="05000000000000000000" pitchFamily="2" charset="2"/>
              <a:buChar char="Ø"/>
            </a:pPr>
            <a:r>
              <a:rPr lang="zh-TW" altLang="en-US" sz="2000" dirty="0"/>
              <a:t>年齡介於</a:t>
            </a:r>
            <a:r>
              <a:rPr lang="en-US" altLang="zh-TW" sz="2000" dirty="0"/>
              <a:t>21~35</a:t>
            </a:r>
            <a:r>
              <a:rPr lang="zh-TW" altLang="en-US" sz="2000" dirty="0"/>
              <a:t>歲之間</a:t>
            </a:r>
            <a:endParaRPr lang="en-US" altLang="zh-TW" sz="2000" dirty="0"/>
          </a:p>
          <a:p>
            <a:pPr marL="342900" indent="-342900">
              <a:lnSpc>
                <a:spcPct val="150000"/>
              </a:lnSpc>
              <a:buFont typeface="Wingdings" panose="05000000000000000000" pitchFamily="2" charset="2"/>
              <a:buChar char="Ø"/>
            </a:pPr>
            <a:r>
              <a:rPr lang="zh-TW" altLang="en-US" sz="2000" dirty="0"/>
              <a:t>平均駕駛經驗為</a:t>
            </a:r>
            <a:r>
              <a:rPr lang="en-US" altLang="zh-TW" sz="2000" dirty="0"/>
              <a:t>7.8</a:t>
            </a:r>
            <a:r>
              <a:rPr lang="zh-TW" altLang="en-US" sz="2000" dirty="0"/>
              <a:t>年 </a:t>
            </a:r>
            <a:r>
              <a:rPr lang="en-US" altLang="zh-TW" sz="2000" dirty="0"/>
              <a:t>(SD=3.3)</a:t>
            </a:r>
          </a:p>
          <a:p>
            <a:pPr marL="342900" indent="-342900">
              <a:lnSpc>
                <a:spcPct val="150000"/>
              </a:lnSpc>
              <a:buFont typeface="Wingdings" panose="05000000000000000000" pitchFamily="2" charset="2"/>
              <a:buChar char="Ø"/>
            </a:pPr>
            <a:r>
              <a:rPr lang="zh-TW" altLang="en-US" sz="2000" dirty="0"/>
              <a:t>每年約行駛</a:t>
            </a:r>
            <a:r>
              <a:rPr lang="en-US" altLang="zh-TW" sz="2000" dirty="0"/>
              <a:t>10000</a:t>
            </a:r>
            <a:r>
              <a:rPr lang="zh-TW" altLang="en-US" sz="2000" dirty="0"/>
              <a:t>公里 </a:t>
            </a:r>
            <a:r>
              <a:rPr lang="en-US" altLang="zh-TW" sz="2000" dirty="0"/>
              <a:t>(SD=3980)</a:t>
            </a:r>
          </a:p>
          <a:p>
            <a:pPr marL="342900" indent="-342900">
              <a:lnSpc>
                <a:spcPct val="150000"/>
              </a:lnSpc>
              <a:buFont typeface="Wingdings" panose="05000000000000000000" pitchFamily="2" charset="2"/>
              <a:buChar char="Ø"/>
            </a:pPr>
            <a:r>
              <a:rPr lang="zh-TW" altLang="en-US" sz="2000" dirty="0"/>
              <a:t>樣本由同質性的受測者組成，以避免由於駕駛員的態度、駕駛經驗、年齡、壓力、情緒等因素導致結果偏差。透過人口統計特徵及駕駛經驗進行篩選。</a:t>
            </a:r>
            <a:endParaRPr lang="en-US" altLang="zh-TW" sz="2000" dirty="0"/>
          </a:p>
          <a:p>
            <a:pPr marL="342900" indent="-342900">
              <a:lnSpc>
                <a:spcPct val="150000"/>
              </a:lnSpc>
              <a:buFont typeface="Wingdings" panose="05000000000000000000" pitchFamily="2" charset="2"/>
              <a:buChar char="Ø"/>
            </a:pPr>
            <a:r>
              <a:rPr lang="zh-TW" altLang="en-US" sz="2000" dirty="0"/>
              <a:t>原</a:t>
            </a:r>
            <a:r>
              <a:rPr lang="en-US" altLang="zh-TW" sz="2000" dirty="0"/>
              <a:t>46</a:t>
            </a:r>
            <a:r>
              <a:rPr lang="zh-TW" altLang="en-US" sz="2000" dirty="0"/>
              <a:t>名受測者，經實驗後，扣除</a:t>
            </a:r>
            <a:r>
              <a:rPr lang="en-US" altLang="zh-TW" sz="2000" dirty="0"/>
              <a:t>3</a:t>
            </a:r>
            <a:r>
              <a:rPr lang="zh-TW" altLang="en-US" sz="2000" dirty="0"/>
              <a:t>名動暈症受測者、</a:t>
            </a:r>
            <a:r>
              <a:rPr lang="en-US" altLang="zh-TW" sz="2000" dirty="0"/>
              <a:t>1</a:t>
            </a:r>
            <a:r>
              <a:rPr lang="zh-TW" altLang="en-US" sz="2000" dirty="0"/>
              <a:t>名數據異常</a:t>
            </a:r>
          </a:p>
        </p:txBody>
      </p:sp>
    </p:spTree>
    <p:extLst>
      <p:ext uri="{BB962C8B-B14F-4D97-AF65-F5344CB8AC3E}">
        <p14:creationId xmlns:p14="http://schemas.microsoft.com/office/powerpoint/2010/main" val="3417258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9554A44-667D-A15F-42D3-A47997B34EC1}"/>
              </a:ext>
            </a:extLst>
          </p:cNvPr>
          <p:cNvSpPr txBox="1"/>
          <p:nvPr/>
        </p:nvSpPr>
        <p:spPr>
          <a:xfrm>
            <a:off x="1750979" y="340468"/>
            <a:ext cx="2736647" cy="461665"/>
          </a:xfrm>
          <a:prstGeom prst="rect">
            <a:avLst/>
          </a:prstGeom>
          <a:noFill/>
        </p:spPr>
        <p:txBody>
          <a:bodyPr wrap="none" rtlCol="0">
            <a:spAutoFit/>
          </a:bodyPr>
          <a:lstStyle/>
          <a:p>
            <a:r>
              <a:rPr lang="en-US" altLang="zh-TW" sz="2400" b="1" dirty="0"/>
              <a:t>Method </a:t>
            </a:r>
            <a:r>
              <a:rPr lang="zh-TW" altLang="en-US" sz="2400" b="1" dirty="0"/>
              <a:t>實驗流程</a:t>
            </a:r>
          </a:p>
        </p:txBody>
      </p:sp>
      <p:sp>
        <p:nvSpPr>
          <p:cNvPr id="3" name="文字方塊 2">
            <a:extLst>
              <a:ext uri="{FF2B5EF4-FFF2-40B4-BE49-F238E27FC236}">
                <a16:creationId xmlns:a16="http://schemas.microsoft.com/office/drawing/2014/main" id="{1DCA5F16-8AD3-D481-E0A9-060FFB1FBADE}"/>
              </a:ext>
            </a:extLst>
          </p:cNvPr>
          <p:cNvSpPr txBox="1"/>
          <p:nvPr/>
        </p:nvSpPr>
        <p:spPr>
          <a:xfrm>
            <a:off x="405319" y="1073967"/>
            <a:ext cx="11381361" cy="2346283"/>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dirty="0"/>
              <a:t>實驗分成兩天進行，避免受測者記住場景</a:t>
            </a:r>
            <a:endParaRPr lang="en-US" altLang="zh-TW" sz="2000" dirty="0"/>
          </a:p>
          <a:p>
            <a:pPr marL="342900" indent="-342900" algn="just">
              <a:lnSpc>
                <a:spcPct val="150000"/>
              </a:lnSpc>
              <a:buFont typeface="Arial" panose="020B0604020202020204" pitchFamily="34" charset="0"/>
              <a:buChar char="•"/>
            </a:pPr>
            <a:r>
              <a:rPr lang="zh-TW" altLang="en-US" sz="2000" dirty="0"/>
              <a:t>每次實驗大約需</a:t>
            </a:r>
            <a:r>
              <a:rPr lang="en-US" altLang="zh-TW" sz="2000" dirty="0"/>
              <a:t>45</a:t>
            </a:r>
            <a:r>
              <a:rPr lang="zh-TW" altLang="en-US" sz="2000" dirty="0"/>
              <a:t>分鐘</a:t>
            </a:r>
            <a:endParaRPr lang="en-US" altLang="zh-TW" sz="2000" dirty="0"/>
          </a:p>
          <a:p>
            <a:pPr marL="342900" indent="-342900" algn="just">
              <a:lnSpc>
                <a:spcPct val="150000"/>
              </a:lnSpc>
              <a:buFont typeface="Arial" panose="020B0604020202020204" pitchFamily="34" charset="0"/>
              <a:buChar char="•"/>
            </a:pPr>
            <a:r>
              <a:rPr lang="zh-TW" altLang="en-US" sz="2000" dirty="0"/>
              <a:t>實驗者先對受測者進行實驗說明，並讓受測者填寫人口統計問卷以及駕駛相關問卷</a:t>
            </a:r>
            <a:endParaRPr lang="en-US" altLang="zh-TW" sz="2000" dirty="0"/>
          </a:p>
          <a:p>
            <a:pPr marL="342900" indent="-342900" algn="just">
              <a:lnSpc>
                <a:spcPct val="150000"/>
              </a:lnSpc>
              <a:buFont typeface="Arial" panose="020B0604020202020204" pitchFamily="34" charset="0"/>
              <a:buChar char="•"/>
            </a:pPr>
            <a:r>
              <a:rPr lang="zh-TW" altLang="en-US" sz="2000" dirty="0"/>
              <a:t>隨後受測者開始進行訓練，以熟悉模擬器的操作及</a:t>
            </a:r>
            <a:r>
              <a:rPr lang="en-US" altLang="zh-TW" sz="2000" dirty="0"/>
              <a:t>AR</a:t>
            </a:r>
            <a:r>
              <a:rPr lang="zh-TW" altLang="en-US" sz="2000" dirty="0"/>
              <a:t>系統</a:t>
            </a:r>
            <a:endParaRPr lang="en-US" altLang="zh-TW" sz="2000" dirty="0"/>
          </a:p>
          <a:p>
            <a:pPr marL="342900" indent="-342900" algn="just">
              <a:lnSpc>
                <a:spcPct val="150000"/>
              </a:lnSpc>
              <a:buFont typeface="Arial" panose="020B0604020202020204" pitchFamily="34" charset="0"/>
              <a:buChar char="•"/>
            </a:pPr>
            <a:r>
              <a:rPr lang="zh-TW" altLang="en-US" sz="2000" dirty="0"/>
              <a:t>每次駕駛完畢後，駕駛員都需要填寫一份動暈症問卷</a:t>
            </a:r>
            <a:endParaRPr lang="en-US" altLang="zh-TW" sz="2000" dirty="0"/>
          </a:p>
        </p:txBody>
      </p:sp>
    </p:spTree>
    <p:extLst>
      <p:ext uri="{BB962C8B-B14F-4D97-AF65-F5344CB8AC3E}">
        <p14:creationId xmlns:p14="http://schemas.microsoft.com/office/powerpoint/2010/main" val="2940640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9554A44-667D-A15F-42D3-A47997B34EC1}"/>
              </a:ext>
            </a:extLst>
          </p:cNvPr>
          <p:cNvSpPr txBox="1"/>
          <p:nvPr/>
        </p:nvSpPr>
        <p:spPr>
          <a:xfrm>
            <a:off x="1750979" y="340468"/>
            <a:ext cx="2463751" cy="461665"/>
          </a:xfrm>
          <a:prstGeom prst="rect">
            <a:avLst/>
          </a:prstGeom>
          <a:noFill/>
        </p:spPr>
        <p:txBody>
          <a:bodyPr wrap="none" rtlCol="0">
            <a:spAutoFit/>
          </a:bodyPr>
          <a:lstStyle/>
          <a:p>
            <a:r>
              <a:rPr lang="en-US" altLang="zh-TW" sz="2400" b="1" dirty="0"/>
              <a:t>Result </a:t>
            </a:r>
            <a:r>
              <a:rPr lang="zh-TW" altLang="en-US" sz="2400" b="1" dirty="0"/>
              <a:t>可視行人</a:t>
            </a:r>
          </a:p>
        </p:txBody>
      </p:sp>
      <p:sp>
        <p:nvSpPr>
          <p:cNvPr id="3" name="文字方塊 2">
            <a:extLst>
              <a:ext uri="{FF2B5EF4-FFF2-40B4-BE49-F238E27FC236}">
                <a16:creationId xmlns:a16="http://schemas.microsoft.com/office/drawing/2014/main" id="{F59F25C8-466E-D31F-9608-9CCB84DCC6B0}"/>
              </a:ext>
            </a:extLst>
          </p:cNvPr>
          <p:cNvSpPr txBox="1"/>
          <p:nvPr/>
        </p:nvSpPr>
        <p:spPr>
          <a:xfrm>
            <a:off x="401052" y="1251285"/>
            <a:ext cx="1210588" cy="400110"/>
          </a:xfrm>
          <a:prstGeom prst="rect">
            <a:avLst/>
          </a:prstGeom>
          <a:noFill/>
        </p:spPr>
        <p:txBody>
          <a:bodyPr wrap="none" rtlCol="0">
            <a:spAutoFit/>
          </a:bodyPr>
          <a:lstStyle/>
          <a:p>
            <a:r>
              <a:rPr lang="zh-TW" altLang="en-US" sz="2000" b="1" dirty="0">
                <a:highlight>
                  <a:srgbClr val="FFFF00"/>
                </a:highlight>
              </a:rPr>
              <a:t>事故發生</a:t>
            </a:r>
          </a:p>
        </p:txBody>
      </p:sp>
      <p:sp>
        <p:nvSpPr>
          <p:cNvPr id="4" name="文字方塊 3">
            <a:extLst>
              <a:ext uri="{FF2B5EF4-FFF2-40B4-BE49-F238E27FC236}">
                <a16:creationId xmlns:a16="http://schemas.microsoft.com/office/drawing/2014/main" id="{E22CEE3F-54CB-0098-B6B2-87CE86540756}"/>
              </a:ext>
            </a:extLst>
          </p:cNvPr>
          <p:cNvSpPr txBox="1"/>
          <p:nvPr/>
        </p:nvSpPr>
        <p:spPr>
          <a:xfrm>
            <a:off x="786064" y="1651395"/>
            <a:ext cx="8523487" cy="188461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zh-TW" altLang="en-US" sz="2000" dirty="0"/>
              <a:t>基線 </a:t>
            </a:r>
            <a:r>
              <a:rPr lang="en-US" altLang="zh-TW" sz="2000" dirty="0"/>
              <a:t>:</a:t>
            </a:r>
            <a:r>
              <a:rPr lang="zh-TW" altLang="en-US" sz="2000" dirty="0"/>
              <a:t> 有</a:t>
            </a:r>
            <a:r>
              <a:rPr lang="en-US" altLang="zh-TW" sz="2000" dirty="0"/>
              <a:t>98%</a:t>
            </a:r>
            <a:r>
              <a:rPr lang="zh-TW" altLang="en-US" sz="2000" dirty="0"/>
              <a:t>的受測者會禮讓行人，</a:t>
            </a:r>
            <a:r>
              <a:rPr lang="en-US" altLang="zh-TW" sz="2000" dirty="0"/>
              <a:t>2%</a:t>
            </a:r>
            <a:r>
              <a:rPr lang="zh-TW" altLang="en-US" sz="2000" dirty="0"/>
              <a:t>的受測者未禮讓行人</a:t>
            </a:r>
            <a:endParaRPr lang="en-US" altLang="zh-TW" sz="2000" dirty="0"/>
          </a:p>
          <a:p>
            <a:pPr marL="285750" indent="-285750">
              <a:lnSpc>
                <a:spcPct val="150000"/>
              </a:lnSpc>
              <a:buFont typeface="Arial" panose="020B0604020202020204" pitchFamily="34" charset="0"/>
              <a:buChar char="•"/>
            </a:pPr>
            <a:r>
              <a:rPr lang="en-US" altLang="zh-TW" sz="2000" dirty="0"/>
              <a:t>AR</a:t>
            </a:r>
            <a:r>
              <a:rPr lang="zh-TW" altLang="en-US" sz="2000" dirty="0"/>
              <a:t>警告</a:t>
            </a:r>
            <a:r>
              <a:rPr lang="en-US" altLang="zh-TW" sz="2000" dirty="0"/>
              <a:t>(</a:t>
            </a:r>
            <a:r>
              <a:rPr lang="zh-TW" altLang="en-US" sz="2000" dirty="0"/>
              <a:t>視覺</a:t>
            </a:r>
            <a:r>
              <a:rPr lang="en-US" altLang="zh-TW" sz="2000" dirty="0"/>
              <a:t>) : </a:t>
            </a:r>
            <a:r>
              <a:rPr lang="zh-TW" altLang="en-US" sz="2000" dirty="0"/>
              <a:t>有</a:t>
            </a:r>
            <a:r>
              <a:rPr lang="en-US" altLang="zh-TW" sz="2000" dirty="0"/>
              <a:t>100%</a:t>
            </a:r>
            <a:r>
              <a:rPr lang="zh-TW" altLang="en-US" sz="2000" dirty="0"/>
              <a:t>的受測者會禮讓行人</a:t>
            </a:r>
            <a:endParaRPr lang="en-US" altLang="zh-TW" sz="2000" dirty="0"/>
          </a:p>
          <a:p>
            <a:pPr marL="285750" indent="-285750">
              <a:lnSpc>
                <a:spcPct val="150000"/>
              </a:lnSpc>
              <a:buFont typeface="Arial" panose="020B0604020202020204" pitchFamily="34" charset="0"/>
              <a:buChar char="•"/>
            </a:pPr>
            <a:r>
              <a:rPr lang="en-US" altLang="zh-TW" sz="2000" dirty="0"/>
              <a:t>AR</a:t>
            </a:r>
            <a:r>
              <a:rPr lang="zh-TW" altLang="en-US" sz="2000" dirty="0"/>
              <a:t>警告</a:t>
            </a:r>
            <a:r>
              <a:rPr lang="en-US" altLang="zh-TW" sz="2000" dirty="0"/>
              <a:t>(</a:t>
            </a:r>
            <a:r>
              <a:rPr lang="zh-TW" altLang="en-US" sz="2000" dirty="0"/>
              <a:t>視聽覺</a:t>
            </a:r>
            <a:r>
              <a:rPr lang="en-US" altLang="zh-TW" sz="2000" dirty="0"/>
              <a:t>) : </a:t>
            </a:r>
            <a:r>
              <a:rPr lang="zh-TW" altLang="en-US" sz="2000" dirty="0"/>
              <a:t>有</a:t>
            </a:r>
            <a:r>
              <a:rPr lang="en-US" altLang="zh-TW" sz="2000" dirty="0"/>
              <a:t>93%</a:t>
            </a:r>
            <a:r>
              <a:rPr lang="zh-TW" altLang="en-US" sz="2000" dirty="0"/>
              <a:t>的受測者會禮讓行人，</a:t>
            </a:r>
            <a:r>
              <a:rPr lang="en-US" altLang="zh-TW" sz="2000" dirty="0"/>
              <a:t>7%</a:t>
            </a:r>
            <a:r>
              <a:rPr lang="zh-TW" altLang="en-US" sz="2000" dirty="0"/>
              <a:t>的受測者未禮讓行人</a:t>
            </a:r>
            <a:endParaRPr lang="en-US" altLang="zh-TW" sz="2000" dirty="0"/>
          </a:p>
          <a:p>
            <a:pPr marL="342900" indent="-342900">
              <a:lnSpc>
                <a:spcPct val="150000"/>
              </a:lnSpc>
              <a:buFont typeface="Wingdings" panose="05000000000000000000" pitchFamily="2" charset="2"/>
              <a:buChar char="Ø"/>
            </a:pPr>
            <a:r>
              <a:rPr lang="zh-TW" altLang="en-US" sz="2000" b="1" dirty="0"/>
              <a:t>在這三種配置都沒有觀察到顯著差異且沒有事故紀錄</a:t>
            </a:r>
          </a:p>
        </p:txBody>
      </p:sp>
    </p:spTree>
    <p:extLst>
      <p:ext uri="{BB962C8B-B14F-4D97-AF65-F5344CB8AC3E}">
        <p14:creationId xmlns:p14="http://schemas.microsoft.com/office/powerpoint/2010/main" val="3192531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AA0FC2E-4B54-3104-F949-7990E8637224}"/>
              </a:ext>
            </a:extLst>
          </p:cNvPr>
          <p:cNvSpPr txBox="1"/>
          <p:nvPr/>
        </p:nvSpPr>
        <p:spPr>
          <a:xfrm>
            <a:off x="1750979" y="340468"/>
            <a:ext cx="2463751" cy="461665"/>
          </a:xfrm>
          <a:prstGeom prst="rect">
            <a:avLst/>
          </a:prstGeom>
          <a:noFill/>
        </p:spPr>
        <p:txBody>
          <a:bodyPr wrap="none" rtlCol="0">
            <a:spAutoFit/>
          </a:bodyPr>
          <a:lstStyle/>
          <a:p>
            <a:r>
              <a:rPr lang="en-US" altLang="zh-TW" sz="2400" b="1" dirty="0"/>
              <a:t>Result </a:t>
            </a:r>
            <a:r>
              <a:rPr lang="zh-TW" altLang="en-US" sz="2400" b="1" dirty="0"/>
              <a:t>可視行人</a:t>
            </a:r>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A9F18060-93C3-B42C-69B2-34E0CD9B0691}"/>
                  </a:ext>
                </a:extLst>
              </p:cNvPr>
              <p:cNvGraphicFramePr>
                <a:graphicFrameLocks noGrp="1"/>
              </p:cNvGraphicFramePr>
              <p:nvPr>
                <p:extLst>
                  <p:ext uri="{D42A27DB-BD31-4B8C-83A1-F6EECF244321}">
                    <p14:modId xmlns:p14="http://schemas.microsoft.com/office/powerpoint/2010/main" val="4173542384"/>
                  </p:ext>
                </p:extLst>
              </p:nvPr>
            </p:nvGraphicFramePr>
            <p:xfrm>
              <a:off x="595415" y="1054214"/>
              <a:ext cx="11001170" cy="1941576"/>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416253">
                    <a:tc rowSpan="3">
                      <a:txBody>
                        <a:bodyPr/>
                        <a:lstStyle/>
                        <a:p>
                          <a:pPr algn="ctr">
                            <a:lnSpc>
                              <a:spcPct val="150000"/>
                            </a:lnSpc>
                          </a:pPr>
                          <a:r>
                            <a:rPr lang="zh-TW" altLang="en-US" sz="2000" b="1" dirty="0"/>
                            <a:t>鬆開油門</a:t>
                          </a: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TW" sz="2000" dirty="0"/>
                            <a:t>AR</a:t>
                          </a:r>
                          <a:r>
                            <a:rPr lang="zh-TW" altLang="en-US" sz="2000" dirty="0"/>
                            <a:t>警告對</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1</m:t>
                                  </m:r>
                                </m:sub>
                              </m:sSub>
                            </m:oMath>
                          </a14:m>
                          <a:r>
                            <a:rPr lang="zh-TW" altLang="en-US" sz="2000" dirty="0"/>
                            <a:t> 有顯著差異  </a:t>
                          </a:r>
                          <a:r>
                            <a:rPr lang="en-US" altLang="zh-TW" sz="2000" dirty="0"/>
                            <a:t>(</a:t>
                          </a:r>
                          <a14:m>
                            <m:oMath xmlns:m="http://schemas.openxmlformats.org/officeDocument/2006/math">
                              <m:r>
                                <a:rPr lang="zh-TW" altLang="en-US" sz="2000" i="1" smtClean="0">
                                  <a:latin typeface="Cambria Math" panose="02040503050406030204" pitchFamily="18" charset="0"/>
                                </a:rPr>
                                <m:t> </m:t>
                              </m:r>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1</m:t>
                                  </m:r>
                                </m:sub>
                              </m:sSub>
                            </m:oMath>
                          </a14:m>
                          <a:r>
                            <a:rPr lang="zh-TW" altLang="en-US" sz="2000" dirty="0"/>
                            <a:t> </a:t>
                          </a:r>
                          <a:r>
                            <a:rPr lang="en-US" altLang="zh-TW" sz="2000" dirty="0"/>
                            <a:t>:</a:t>
                          </a:r>
                          <a:r>
                            <a:rPr lang="zh-TW" altLang="en-US" sz="2000" dirty="0"/>
                            <a:t> 駕駛員鬆開油門到斑馬線的距離 </a:t>
                          </a:r>
                          <a:r>
                            <a:rPr lang="en-US" altLang="zh-TW" sz="2000" dirty="0"/>
                            <a:t>)</a:t>
                          </a:r>
                          <a:r>
                            <a:rPr lang="zh-TW" altLang="en-US" sz="2000" dirty="0"/>
                            <a:t> </a:t>
                          </a:r>
                          <a:endParaRPr lang="en-US" altLang="zh-TW" sz="2000" dirty="0"/>
                        </a:p>
                        <a:p>
                          <a:pPr marL="0" indent="352425">
                            <a:lnSpc>
                              <a:spcPct val="150000"/>
                            </a:lnSpc>
                          </a:pPr>
                          <a:r>
                            <a:rPr lang="en-US" altLang="zh-TW" sz="2000" dirty="0"/>
                            <a:t>(F = 3.832, p = 0.024, partial eta squared = 0.239, observed power = 0.897)</a:t>
                          </a:r>
                          <a:endParaRPr lang="zh-TW" altLang="en-US"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0142543"/>
                      </a:ext>
                    </a:extLst>
                  </a:tr>
                  <a:tr h="416253">
                    <a:tc vMerge="1">
                      <a:txBody>
                        <a:bodyPr/>
                        <a:lstStyle/>
                        <a:p>
                          <a:endParaRPr lang="zh-TW" altLang="en-US" dirty="0"/>
                        </a:p>
                      </a:txBody>
                      <a:tcPr/>
                    </a:tc>
                    <a:tc>
                      <a:txBody>
                        <a:bodyPr/>
                        <a:lstStyle/>
                        <a:p>
                          <a:pPr marL="449263" indent="-176213" algn="l">
                            <a:lnSpc>
                              <a:spcPct val="150000"/>
                            </a:lnSpc>
                            <a:buFont typeface="Wingdings" panose="05000000000000000000" pitchFamily="2" charset="2"/>
                            <a:buChar char="Ø"/>
                          </a:pPr>
                          <a:r>
                            <a:rPr lang="zh-TW" altLang="en-US" sz="2000" dirty="0"/>
                            <a:t> 駕駛員都大約提前</a:t>
                          </a:r>
                          <a:r>
                            <a:rPr lang="en-US" altLang="zh-TW" sz="2000" dirty="0"/>
                            <a:t>10</a:t>
                          </a:r>
                          <a:r>
                            <a:rPr lang="zh-TW" altLang="en-US" sz="2000" dirty="0"/>
                            <a:t>公尺鬆開油門</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9107644"/>
                      </a:ext>
                    </a:extLst>
                  </a:tr>
                  <a:tr h="416253">
                    <a:tc vMerge="1">
                      <a:txBody>
                        <a:bodyPr/>
                        <a:lstStyle/>
                        <a:p>
                          <a:endParaRPr lang="zh-TW" altLang="en-US" dirty="0"/>
                        </a:p>
                      </a:txBody>
                      <a:tcPr/>
                    </a:tc>
                    <a:tc>
                      <a:txBody>
                        <a:bodyPr/>
                        <a:lstStyle/>
                        <a:p>
                          <a:pPr marL="342900" indent="-342900" algn="l">
                            <a:lnSpc>
                              <a:spcPct val="150000"/>
                            </a:lnSpc>
                            <a:buFont typeface="Arial" panose="020B0604020202020204" pitchFamily="34" charset="0"/>
                            <a:buChar char="•"/>
                          </a:pP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TTC</m:t>
                                  </m:r>
                                </m:e>
                                <m:sub>
                                  <m:r>
                                    <a:rPr lang="en-US" altLang="zh-TW" sz="2000" b="0" i="1" smtClean="0">
                                      <a:latin typeface="Cambria Math" panose="02040503050406030204" pitchFamily="18" charset="0"/>
                                    </a:rPr>
                                    <m:t>1</m:t>
                                  </m:r>
                                </m:sub>
                              </m:sSub>
                            </m:oMath>
                          </a14:m>
                          <a:r>
                            <a:rPr lang="zh-TW" altLang="en-US" sz="2000" dirty="0"/>
                            <a:t> 和</a:t>
                          </a:r>
                          <a14:m>
                            <m:oMath xmlns:m="http://schemas.openxmlformats.org/officeDocument/2006/math">
                              <m:sSub>
                                <m:sSubPr>
                                  <m:ctrlPr>
                                    <a:rPr lang="en-US" altLang="zh-TW" sz="2000" i="1" smtClean="0">
                                      <a:latin typeface="Cambria Math" panose="02040503050406030204" pitchFamily="18" charset="0"/>
                                    </a:rPr>
                                  </m:ctrlPr>
                                </m:sSubPr>
                                <m:e>
                                  <m:r>
                                    <a:rPr lang="zh-TW" altLang="en-US" sz="2000" i="1" smtClean="0">
                                      <a:latin typeface="Cambria Math" panose="02040503050406030204" pitchFamily="18" charset="0"/>
                                    </a:rPr>
                                    <m:t> </m:t>
                                  </m:r>
                                  <m:r>
                                    <m:rPr>
                                      <m:sty m:val="p"/>
                                    </m:rPr>
                                    <a:rPr lang="en-US" altLang="zh-TW" sz="2000" i="1" smtClean="0">
                                      <a:latin typeface="Cambria Math" panose="02040503050406030204" pitchFamily="18" charset="0"/>
                                    </a:rPr>
                                    <m:t>TTZ</m:t>
                                  </m:r>
                                </m:e>
                                <m:sub>
                                  <m:r>
                                    <a:rPr lang="en-US" altLang="zh-TW" sz="2000" b="0" i="1" smtClean="0">
                                      <a:latin typeface="Cambria Math" panose="02040503050406030204" pitchFamily="18" charset="0"/>
                                    </a:rPr>
                                    <m:t>1</m:t>
                                  </m:r>
                                </m:sub>
                              </m:sSub>
                            </m:oMath>
                          </a14:m>
                          <a:r>
                            <a:rPr lang="zh-TW" altLang="en-US" sz="2000" dirty="0"/>
                            <a:t> 不顯著，但都證實有</a:t>
                          </a:r>
                          <a:r>
                            <a:rPr lang="en-US" altLang="zh-TW" sz="2000" dirty="0"/>
                            <a:t>AR</a:t>
                          </a:r>
                          <a:r>
                            <a:rPr lang="zh-TW" altLang="en-US" sz="2000" dirty="0"/>
                            <a:t>配置的有效性</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9671011"/>
                      </a:ext>
                    </a:extLst>
                  </a:tr>
                </a:tbl>
              </a:graphicData>
            </a:graphic>
          </p:graphicFrame>
        </mc:Choice>
        <mc:Fallback xmlns="">
          <p:graphicFrame>
            <p:nvGraphicFramePr>
              <p:cNvPr id="5" name="表格 5">
                <a:extLst>
                  <a:ext uri="{FF2B5EF4-FFF2-40B4-BE49-F238E27FC236}">
                    <a16:creationId xmlns:a16="http://schemas.microsoft.com/office/drawing/2014/main" id="{A9F18060-93C3-B42C-69B2-34E0CD9B0691}"/>
                  </a:ext>
                </a:extLst>
              </p:cNvPr>
              <p:cNvGraphicFramePr>
                <a:graphicFrameLocks noGrp="1"/>
              </p:cNvGraphicFramePr>
              <p:nvPr>
                <p:extLst>
                  <p:ext uri="{D42A27DB-BD31-4B8C-83A1-F6EECF244321}">
                    <p14:modId xmlns:p14="http://schemas.microsoft.com/office/powerpoint/2010/main" val="4173542384"/>
                  </p:ext>
                </p:extLst>
              </p:nvPr>
            </p:nvGraphicFramePr>
            <p:xfrm>
              <a:off x="595415" y="1054214"/>
              <a:ext cx="11001170" cy="1941576"/>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951992">
                    <a:tc rowSpan="3">
                      <a:txBody>
                        <a:bodyPr/>
                        <a:lstStyle/>
                        <a:p>
                          <a:pPr algn="ctr">
                            <a:lnSpc>
                              <a:spcPct val="150000"/>
                            </a:lnSpc>
                          </a:pPr>
                          <a:r>
                            <a:rPr lang="zh-TW" altLang="en-US" sz="2000" b="1" dirty="0"/>
                            <a:t>鬆開油門</a:t>
                          </a: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14159" t="-637" r="-63" b="-114650"/>
                          </a:stretch>
                        </a:blipFill>
                      </a:tcPr>
                    </a:tc>
                    <a:extLst>
                      <a:ext uri="{0D108BD9-81ED-4DB2-BD59-A6C34878D82A}">
                        <a16:rowId xmlns:a16="http://schemas.microsoft.com/office/drawing/2014/main" val="3970142543"/>
                      </a:ext>
                    </a:extLst>
                  </a:tr>
                  <a:tr h="494792">
                    <a:tc vMerge="1">
                      <a:txBody>
                        <a:bodyPr/>
                        <a:lstStyle/>
                        <a:p>
                          <a:endParaRPr lang="zh-TW" altLang="en-US" dirty="0"/>
                        </a:p>
                      </a:txBody>
                      <a:tcPr/>
                    </a:tc>
                    <a:tc>
                      <a:txBody>
                        <a:bodyPr/>
                        <a:lstStyle/>
                        <a:p>
                          <a:pPr marL="449263" indent="-176213" algn="l">
                            <a:lnSpc>
                              <a:spcPct val="150000"/>
                            </a:lnSpc>
                            <a:buFont typeface="Wingdings" panose="05000000000000000000" pitchFamily="2" charset="2"/>
                            <a:buChar char="Ø"/>
                          </a:pPr>
                          <a:r>
                            <a:rPr lang="zh-TW" altLang="en-US" sz="2000" dirty="0"/>
                            <a:t> 駕駛員都大約提前</a:t>
                          </a:r>
                          <a:r>
                            <a:rPr lang="en-US" altLang="zh-TW" sz="2000" dirty="0"/>
                            <a:t>10</a:t>
                          </a:r>
                          <a:r>
                            <a:rPr lang="zh-TW" altLang="en-US" sz="2000" dirty="0"/>
                            <a:t>公尺鬆開油門</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9107644"/>
                      </a:ext>
                    </a:extLst>
                  </a:tr>
                  <a:tr h="494792">
                    <a:tc vMerge="1">
                      <a:txBody>
                        <a:bodyPr/>
                        <a:lstStyle/>
                        <a:p>
                          <a:endParaRPr lang="zh-TW" altLang="en-US" dirty="0"/>
                        </a:p>
                      </a:txBody>
                      <a:tcPr/>
                    </a:tc>
                    <a:tc>
                      <a:txBody>
                        <a:bodyPr/>
                        <a:lstStyle/>
                        <a:p>
                          <a:endParaRPr lang="zh-TW"/>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159" t="-291463" r="-63" b="-20732"/>
                          </a:stretch>
                        </a:blipFill>
                      </a:tcPr>
                    </a:tc>
                    <a:extLst>
                      <a:ext uri="{0D108BD9-81ED-4DB2-BD59-A6C34878D82A}">
                        <a16:rowId xmlns:a16="http://schemas.microsoft.com/office/drawing/2014/main" val="919671011"/>
                      </a:ext>
                    </a:extLst>
                  </a:tr>
                </a:tbl>
              </a:graphicData>
            </a:graphic>
          </p:graphicFrame>
        </mc:Fallback>
      </mc:AlternateContent>
      <p:grpSp>
        <p:nvGrpSpPr>
          <p:cNvPr id="9" name="群組 8">
            <a:extLst>
              <a:ext uri="{FF2B5EF4-FFF2-40B4-BE49-F238E27FC236}">
                <a16:creationId xmlns:a16="http://schemas.microsoft.com/office/drawing/2014/main" id="{23D222EB-E935-670E-F76C-CE54A115BE2D}"/>
              </a:ext>
            </a:extLst>
          </p:cNvPr>
          <p:cNvGrpSpPr/>
          <p:nvPr/>
        </p:nvGrpSpPr>
        <p:grpSpPr>
          <a:xfrm>
            <a:off x="986102" y="3084971"/>
            <a:ext cx="10219796" cy="3401784"/>
            <a:chOff x="1654123" y="3592971"/>
            <a:chExt cx="8883754" cy="2957066"/>
          </a:xfrm>
        </p:grpSpPr>
        <p:pic>
          <p:nvPicPr>
            <p:cNvPr id="6" name="圖片 5">
              <a:extLst>
                <a:ext uri="{FF2B5EF4-FFF2-40B4-BE49-F238E27FC236}">
                  <a16:creationId xmlns:a16="http://schemas.microsoft.com/office/drawing/2014/main" id="{346A4509-8663-35DF-1DE2-F10114D41862}"/>
                </a:ext>
              </a:extLst>
            </p:cNvPr>
            <p:cNvPicPr>
              <a:picLocks noChangeAspect="1"/>
            </p:cNvPicPr>
            <p:nvPr/>
          </p:nvPicPr>
          <p:blipFill>
            <a:blip r:embed="rId4"/>
            <a:stretch>
              <a:fillRect/>
            </a:stretch>
          </p:blipFill>
          <p:spPr>
            <a:xfrm>
              <a:off x="1654123" y="3592971"/>
              <a:ext cx="8883754" cy="2957066"/>
            </a:xfrm>
            <a:prstGeom prst="rect">
              <a:avLst/>
            </a:prstGeom>
          </p:spPr>
        </p:pic>
        <p:sp>
          <p:nvSpPr>
            <p:cNvPr id="7" name="矩形 6">
              <a:extLst>
                <a:ext uri="{FF2B5EF4-FFF2-40B4-BE49-F238E27FC236}">
                  <a16:creationId xmlns:a16="http://schemas.microsoft.com/office/drawing/2014/main" id="{27959611-1508-4CA4-2D41-92905988BDA2}"/>
                </a:ext>
              </a:extLst>
            </p:cNvPr>
            <p:cNvSpPr/>
            <p:nvPr/>
          </p:nvSpPr>
          <p:spPr>
            <a:xfrm>
              <a:off x="2824480" y="4815840"/>
              <a:ext cx="7366000" cy="589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8" name="文字方塊 7">
            <a:extLst>
              <a:ext uri="{FF2B5EF4-FFF2-40B4-BE49-F238E27FC236}">
                <a16:creationId xmlns:a16="http://schemas.microsoft.com/office/drawing/2014/main" id="{E1B09B5F-2FEC-4111-4133-A17C96055D26}"/>
              </a:ext>
            </a:extLst>
          </p:cNvPr>
          <p:cNvSpPr txBox="1"/>
          <p:nvPr/>
        </p:nvSpPr>
        <p:spPr>
          <a:xfrm>
            <a:off x="4139932" y="371245"/>
            <a:ext cx="1210588" cy="400110"/>
          </a:xfrm>
          <a:prstGeom prst="rect">
            <a:avLst/>
          </a:prstGeom>
          <a:noFill/>
        </p:spPr>
        <p:txBody>
          <a:bodyPr wrap="none" rtlCol="0">
            <a:spAutoFit/>
          </a:bodyPr>
          <a:lstStyle/>
          <a:p>
            <a:r>
              <a:rPr lang="zh-TW" altLang="en-US" sz="2000" b="1" dirty="0">
                <a:highlight>
                  <a:srgbClr val="FFFF00"/>
                </a:highlight>
              </a:rPr>
              <a:t>駕駛行為</a:t>
            </a:r>
          </a:p>
        </p:txBody>
      </p:sp>
    </p:spTree>
    <p:extLst>
      <p:ext uri="{BB962C8B-B14F-4D97-AF65-F5344CB8AC3E}">
        <p14:creationId xmlns:p14="http://schemas.microsoft.com/office/powerpoint/2010/main" val="361948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AA0FC2E-4B54-3104-F949-7990E8637224}"/>
              </a:ext>
            </a:extLst>
          </p:cNvPr>
          <p:cNvSpPr txBox="1"/>
          <p:nvPr/>
        </p:nvSpPr>
        <p:spPr>
          <a:xfrm>
            <a:off x="1750979" y="340468"/>
            <a:ext cx="2463751" cy="461665"/>
          </a:xfrm>
          <a:prstGeom prst="rect">
            <a:avLst/>
          </a:prstGeom>
          <a:noFill/>
        </p:spPr>
        <p:txBody>
          <a:bodyPr wrap="none" rtlCol="0">
            <a:spAutoFit/>
          </a:bodyPr>
          <a:lstStyle/>
          <a:p>
            <a:r>
              <a:rPr lang="en-US" altLang="zh-TW" sz="2400" b="1" dirty="0"/>
              <a:t>Result </a:t>
            </a:r>
            <a:r>
              <a:rPr lang="zh-TW" altLang="en-US" sz="2400" b="1" dirty="0"/>
              <a:t>可視行人</a:t>
            </a:r>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A9F18060-93C3-B42C-69B2-34E0CD9B0691}"/>
                  </a:ext>
                </a:extLst>
              </p:cNvPr>
              <p:cNvGraphicFramePr>
                <a:graphicFrameLocks noGrp="1"/>
              </p:cNvGraphicFramePr>
              <p:nvPr>
                <p:extLst>
                  <p:ext uri="{D42A27DB-BD31-4B8C-83A1-F6EECF244321}">
                    <p14:modId xmlns:p14="http://schemas.microsoft.com/office/powerpoint/2010/main" val="3532942842"/>
                  </p:ext>
                </p:extLst>
              </p:nvPr>
            </p:nvGraphicFramePr>
            <p:xfrm>
              <a:off x="595415" y="1041795"/>
              <a:ext cx="11001170" cy="1446784"/>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416253">
                    <a:tc rowSpan="2">
                      <a:txBody>
                        <a:bodyPr/>
                        <a:lstStyle/>
                        <a:p>
                          <a:pPr algn="ctr">
                            <a:lnSpc>
                              <a:spcPct val="150000"/>
                            </a:lnSpc>
                          </a:pPr>
                          <a:r>
                            <a:rPr lang="zh-TW" altLang="en-US" sz="2000" b="1" dirty="0"/>
                            <a:t>踩煞車</a:t>
                          </a: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50000"/>
                            </a:lnSpc>
                            <a:buFont typeface="Arial" panose="020B0604020202020204" pitchFamily="34" charset="0"/>
                            <a:buChar char="•"/>
                          </a:pPr>
                          <a:r>
                            <a:rPr lang="en-US" altLang="zh-TW" sz="2000" dirty="0"/>
                            <a:t>AR</a:t>
                          </a:r>
                          <a:r>
                            <a:rPr lang="zh-TW" altLang="en-US" sz="2000" dirty="0"/>
                            <a:t>警告對</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𝑆</m:t>
                                  </m:r>
                                </m:e>
                                <m:sub>
                                  <m:r>
                                    <a:rPr lang="en-US" altLang="zh-TW" sz="2000" b="0" i="1" smtClean="0">
                                      <a:latin typeface="Cambria Math" panose="02040503050406030204" pitchFamily="18" charset="0"/>
                                    </a:rPr>
                                    <m:t>2</m:t>
                                  </m:r>
                                </m:sub>
                              </m:sSub>
                            </m:oMath>
                          </a14:m>
                          <a:r>
                            <a:rPr lang="zh-TW" altLang="en-US" sz="2000" dirty="0"/>
                            <a:t>、</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i="1" smtClean="0">
                                      <a:latin typeface="Cambria Math" panose="02040503050406030204" pitchFamily="18" charset="0"/>
                                    </a:rPr>
                                    <m:t>2</m:t>
                                  </m:r>
                                </m:sub>
                              </m:sSub>
                            </m:oMath>
                          </a14:m>
                          <a:r>
                            <a:rPr lang="zh-TW" altLang="en-US" sz="2000" dirty="0"/>
                            <a:t> 、</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TTC</m:t>
                                  </m:r>
                                </m:e>
                                <m:sub>
                                  <m:r>
                                    <a:rPr lang="en-US" altLang="zh-TW" sz="2000" i="1" smtClean="0">
                                      <a:latin typeface="Cambria Math" panose="02040503050406030204" pitchFamily="18" charset="0"/>
                                    </a:rPr>
                                    <m:t>2</m:t>
                                  </m:r>
                                </m:sub>
                              </m:sSub>
                            </m:oMath>
                          </a14:m>
                          <a:r>
                            <a:rPr lang="zh-TW" altLang="en-US" sz="2000" dirty="0"/>
                            <a:t>、 </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TTZ</m:t>
                                  </m:r>
                                </m:e>
                                <m:sub>
                                  <m:r>
                                    <a:rPr lang="en-US" altLang="zh-TW" sz="2000" i="1" smtClean="0">
                                      <a:latin typeface="Cambria Math" panose="02040503050406030204" pitchFamily="18" charset="0"/>
                                    </a:rPr>
                                    <m:t>2</m:t>
                                  </m:r>
                                </m:sub>
                              </m:sSub>
                            </m:oMath>
                          </a14:m>
                          <a:r>
                            <a:rPr lang="zh-TW" altLang="en-US" sz="2000" dirty="0"/>
                            <a:t> 有顯著影響</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5235433"/>
                      </a:ext>
                    </a:extLst>
                  </a:tr>
                  <a:tr h="416253">
                    <a:tc vMerge="1">
                      <a:txBody>
                        <a:bodyPr/>
                        <a:lstStyle/>
                        <a:p>
                          <a:endParaRPr lang="zh-TW" altLang="en-US" dirty="0"/>
                        </a:p>
                      </a:txBody>
                      <a:tcPr/>
                    </a:tc>
                    <a:tc>
                      <a:txBody>
                        <a:bodyPr/>
                        <a:lstStyle/>
                        <a:p>
                          <a:pPr marL="533400" indent="-260350" algn="l">
                            <a:lnSpc>
                              <a:spcPct val="150000"/>
                            </a:lnSpc>
                            <a:buFont typeface="Wingdings" panose="05000000000000000000" pitchFamily="2" charset="2"/>
                            <a:buChar char="Ø"/>
                          </a:pPr>
                          <a:r>
                            <a:rPr lang="zh-TW" altLang="en-US" sz="2000" dirty="0"/>
                            <a:t> 駕駛員提前踩煞車，速度降低，</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TTC</m:t>
                                  </m:r>
                                </m:e>
                                <m:sub>
                                  <m:r>
                                    <a:rPr lang="en-US" altLang="zh-TW" sz="2000" i="1" smtClean="0">
                                      <a:latin typeface="Cambria Math" panose="02040503050406030204" pitchFamily="18" charset="0"/>
                                    </a:rPr>
                                    <m:t>2</m:t>
                                  </m:r>
                                </m:sub>
                              </m:sSub>
                            </m:oMath>
                          </a14:m>
                          <a:r>
                            <a:rPr lang="zh-TW" altLang="en-US" sz="2000" dirty="0"/>
                            <a:t>、 </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TTZ</m:t>
                                  </m:r>
                                </m:e>
                                <m:sub>
                                  <m:r>
                                    <a:rPr lang="en-US" altLang="zh-TW" sz="2000" i="1" smtClean="0">
                                      <a:latin typeface="Cambria Math" panose="02040503050406030204" pitchFamily="18" charset="0"/>
                                    </a:rPr>
                                    <m:t>2</m:t>
                                  </m:r>
                                </m:sub>
                              </m:sSub>
                            </m:oMath>
                          </a14:m>
                          <a:r>
                            <a:rPr lang="zh-TW" altLang="en-US" sz="2000" dirty="0"/>
                            <a:t> 較高，這轉化為更安全的行為和</a:t>
                          </a:r>
                          <a:endParaRPr lang="en-US" altLang="zh-TW" sz="2000" dirty="0"/>
                        </a:p>
                        <a:p>
                          <a:pPr marL="273050" indent="352425" algn="l">
                            <a:lnSpc>
                              <a:spcPct val="150000"/>
                            </a:lnSpc>
                            <a:buFont typeface="Wingdings" panose="05000000000000000000" pitchFamily="2" charset="2"/>
                            <a:buNone/>
                          </a:pPr>
                          <a:r>
                            <a:rPr lang="zh-TW" altLang="en-US" sz="2000" dirty="0"/>
                            <a:t>操作，證明了</a:t>
                          </a:r>
                          <a:r>
                            <a:rPr lang="en-US" altLang="zh-TW" sz="2000" dirty="0"/>
                            <a:t>AR</a:t>
                          </a:r>
                          <a:r>
                            <a:rPr lang="zh-TW" altLang="en-US" sz="2000" dirty="0"/>
                            <a:t>警告對行人過馬路的有效性</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2566613"/>
                      </a:ext>
                    </a:extLst>
                  </a:tr>
                </a:tbl>
              </a:graphicData>
            </a:graphic>
          </p:graphicFrame>
        </mc:Choice>
        <mc:Fallback xmlns="">
          <p:graphicFrame>
            <p:nvGraphicFramePr>
              <p:cNvPr id="5" name="表格 5">
                <a:extLst>
                  <a:ext uri="{FF2B5EF4-FFF2-40B4-BE49-F238E27FC236}">
                    <a16:creationId xmlns:a16="http://schemas.microsoft.com/office/drawing/2014/main" id="{A9F18060-93C3-B42C-69B2-34E0CD9B0691}"/>
                  </a:ext>
                </a:extLst>
              </p:cNvPr>
              <p:cNvGraphicFramePr>
                <a:graphicFrameLocks noGrp="1"/>
              </p:cNvGraphicFramePr>
              <p:nvPr>
                <p:extLst>
                  <p:ext uri="{D42A27DB-BD31-4B8C-83A1-F6EECF244321}">
                    <p14:modId xmlns:p14="http://schemas.microsoft.com/office/powerpoint/2010/main" val="3532942842"/>
                  </p:ext>
                </p:extLst>
              </p:nvPr>
            </p:nvGraphicFramePr>
            <p:xfrm>
              <a:off x="595415" y="1041795"/>
              <a:ext cx="11001170" cy="1446784"/>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494792">
                    <a:tc rowSpan="2">
                      <a:txBody>
                        <a:bodyPr/>
                        <a:lstStyle/>
                        <a:p>
                          <a:pPr algn="ctr">
                            <a:lnSpc>
                              <a:spcPct val="150000"/>
                            </a:lnSpc>
                          </a:pPr>
                          <a:r>
                            <a:rPr lang="zh-TW" altLang="en-US" sz="2000" b="1" dirty="0"/>
                            <a:t>踩煞車</a:t>
                          </a: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14159" t="-1220" r="-63" b="-212195"/>
                          </a:stretch>
                        </a:blipFill>
                      </a:tcPr>
                    </a:tc>
                    <a:extLst>
                      <a:ext uri="{0D108BD9-81ED-4DB2-BD59-A6C34878D82A}">
                        <a16:rowId xmlns:a16="http://schemas.microsoft.com/office/drawing/2014/main" val="555235433"/>
                      </a:ext>
                    </a:extLst>
                  </a:tr>
                  <a:tr h="951992">
                    <a:tc vMerge="1">
                      <a:txBody>
                        <a:bodyPr/>
                        <a:lstStyle/>
                        <a:p>
                          <a:endParaRPr lang="zh-TW" altLang="en-US" dirty="0"/>
                        </a:p>
                      </a:txBody>
                      <a:tcPr/>
                    </a:tc>
                    <a:tc>
                      <a:txBody>
                        <a:bodyPr/>
                        <a:lstStyle/>
                        <a:p>
                          <a:endParaRPr lang="zh-TW"/>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159" t="-52866" r="-63" b="-10828"/>
                          </a:stretch>
                        </a:blipFill>
                      </a:tcPr>
                    </a:tc>
                    <a:extLst>
                      <a:ext uri="{0D108BD9-81ED-4DB2-BD59-A6C34878D82A}">
                        <a16:rowId xmlns:a16="http://schemas.microsoft.com/office/drawing/2014/main" val="2632566613"/>
                      </a:ext>
                    </a:extLst>
                  </a:tr>
                </a:tbl>
              </a:graphicData>
            </a:graphic>
          </p:graphicFrame>
        </mc:Fallback>
      </mc:AlternateContent>
      <p:grpSp>
        <p:nvGrpSpPr>
          <p:cNvPr id="8" name="群組 7">
            <a:extLst>
              <a:ext uri="{FF2B5EF4-FFF2-40B4-BE49-F238E27FC236}">
                <a16:creationId xmlns:a16="http://schemas.microsoft.com/office/drawing/2014/main" id="{40AF6D3F-74D7-CEF8-DAA4-0051CC121326}"/>
              </a:ext>
            </a:extLst>
          </p:cNvPr>
          <p:cNvGrpSpPr/>
          <p:nvPr/>
        </p:nvGrpSpPr>
        <p:grpSpPr>
          <a:xfrm>
            <a:off x="696778" y="2641724"/>
            <a:ext cx="10798444" cy="3616836"/>
            <a:chOff x="1750978" y="3649045"/>
            <a:chExt cx="8016935" cy="2685196"/>
          </a:xfrm>
        </p:grpSpPr>
        <p:pic>
          <p:nvPicPr>
            <p:cNvPr id="6" name="圖片 5">
              <a:extLst>
                <a:ext uri="{FF2B5EF4-FFF2-40B4-BE49-F238E27FC236}">
                  <a16:creationId xmlns:a16="http://schemas.microsoft.com/office/drawing/2014/main" id="{331E657C-B177-786B-301C-47AB049CDD1D}"/>
                </a:ext>
              </a:extLst>
            </p:cNvPr>
            <p:cNvPicPr>
              <a:picLocks noChangeAspect="1"/>
            </p:cNvPicPr>
            <p:nvPr/>
          </p:nvPicPr>
          <p:blipFill rotWithShape="1">
            <a:blip r:embed="rId4"/>
            <a:srcRect b="87567"/>
            <a:stretch/>
          </p:blipFill>
          <p:spPr>
            <a:xfrm>
              <a:off x="1750978" y="3649045"/>
              <a:ext cx="8016935" cy="597835"/>
            </a:xfrm>
            <a:prstGeom prst="rect">
              <a:avLst/>
            </a:prstGeom>
          </p:spPr>
        </p:pic>
        <p:pic>
          <p:nvPicPr>
            <p:cNvPr id="7" name="圖片 6">
              <a:extLst>
                <a:ext uri="{FF2B5EF4-FFF2-40B4-BE49-F238E27FC236}">
                  <a16:creationId xmlns:a16="http://schemas.microsoft.com/office/drawing/2014/main" id="{4DEB1A5B-C0E7-E2E2-F94D-376D28FB5CA0}"/>
                </a:ext>
              </a:extLst>
            </p:cNvPr>
            <p:cNvPicPr>
              <a:picLocks noChangeAspect="1"/>
            </p:cNvPicPr>
            <p:nvPr/>
          </p:nvPicPr>
          <p:blipFill rotWithShape="1">
            <a:blip r:embed="rId4"/>
            <a:srcRect t="56592"/>
            <a:stretch/>
          </p:blipFill>
          <p:spPr>
            <a:xfrm>
              <a:off x="1750978" y="4246880"/>
              <a:ext cx="8016935" cy="2087361"/>
            </a:xfrm>
            <a:prstGeom prst="rect">
              <a:avLst/>
            </a:prstGeom>
          </p:spPr>
        </p:pic>
      </p:grpSp>
      <p:sp>
        <p:nvSpPr>
          <p:cNvPr id="15" name="文字方塊 14">
            <a:extLst>
              <a:ext uri="{FF2B5EF4-FFF2-40B4-BE49-F238E27FC236}">
                <a16:creationId xmlns:a16="http://schemas.microsoft.com/office/drawing/2014/main" id="{9C664756-E448-4AEF-2FD4-8E02B0165B80}"/>
              </a:ext>
            </a:extLst>
          </p:cNvPr>
          <p:cNvSpPr txBox="1"/>
          <p:nvPr/>
        </p:nvSpPr>
        <p:spPr>
          <a:xfrm>
            <a:off x="4139932" y="371245"/>
            <a:ext cx="1210588" cy="400110"/>
          </a:xfrm>
          <a:prstGeom prst="rect">
            <a:avLst/>
          </a:prstGeom>
          <a:noFill/>
        </p:spPr>
        <p:txBody>
          <a:bodyPr wrap="none" rtlCol="0">
            <a:spAutoFit/>
          </a:bodyPr>
          <a:lstStyle/>
          <a:p>
            <a:r>
              <a:rPr lang="zh-TW" altLang="en-US" sz="2000" b="1" dirty="0">
                <a:highlight>
                  <a:srgbClr val="FFFF00"/>
                </a:highlight>
              </a:rPr>
              <a:t>駕駛行為</a:t>
            </a:r>
          </a:p>
        </p:txBody>
      </p:sp>
    </p:spTree>
    <p:extLst>
      <p:ext uri="{BB962C8B-B14F-4D97-AF65-F5344CB8AC3E}">
        <p14:creationId xmlns:p14="http://schemas.microsoft.com/office/powerpoint/2010/main" val="85156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AA0FC2E-4B54-3104-F949-7990E8637224}"/>
              </a:ext>
            </a:extLst>
          </p:cNvPr>
          <p:cNvSpPr txBox="1"/>
          <p:nvPr/>
        </p:nvSpPr>
        <p:spPr>
          <a:xfrm>
            <a:off x="1750979" y="340468"/>
            <a:ext cx="2463751" cy="461665"/>
          </a:xfrm>
          <a:prstGeom prst="rect">
            <a:avLst/>
          </a:prstGeom>
          <a:noFill/>
        </p:spPr>
        <p:txBody>
          <a:bodyPr wrap="none" rtlCol="0">
            <a:spAutoFit/>
          </a:bodyPr>
          <a:lstStyle/>
          <a:p>
            <a:r>
              <a:rPr lang="en-US" altLang="zh-TW" sz="2400" b="1" dirty="0"/>
              <a:t>Result </a:t>
            </a:r>
            <a:r>
              <a:rPr lang="zh-TW" altLang="en-US" sz="2400" b="1" dirty="0"/>
              <a:t>可視行人</a:t>
            </a:r>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A9F18060-93C3-B42C-69B2-34E0CD9B0691}"/>
                  </a:ext>
                </a:extLst>
              </p:cNvPr>
              <p:cNvGraphicFramePr>
                <a:graphicFrameLocks noGrp="1"/>
              </p:cNvGraphicFramePr>
              <p:nvPr>
                <p:extLst>
                  <p:ext uri="{D42A27DB-BD31-4B8C-83A1-F6EECF244321}">
                    <p14:modId xmlns:p14="http://schemas.microsoft.com/office/powerpoint/2010/main" val="2017747573"/>
                  </p:ext>
                </p:extLst>
              </p:nvPr>
            </p:nvGraphicFramePr>
            <p:xfrm>
              <a:off x="595415" y="1141108"/>
              <a:ext cx="11001170" cy="951992"/>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416253">
                    <a:tc>
                      <a:txBody>
                        <a:bodyPr/>
                        <a:lstStyle/>
                        <a:p>
                          <a:pPr algn="ctr">
                            <a:lnSpc>
                              <a:spcPct val="150000"/>
                            </a:lnSpc>
                          </a:pPr>
                          <a:r>
                            <a:rPr lang="zh-TW" altLang="en-US" sz="2000" b="1" dirty="0"/>
                            <a:t>減速</a:t>
                          </a:r>
                        </a:p>
                      </a:txBody>
                      <a:tcPr anchor="ct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gn="l">
                            <a:lnSpc>
                              <a:spcPct val="150000"/>
                            </a:lnSpc>
                            <a:buFont typeface="Arial" panose="020B0604020202020204" pitchFamily="34" charset="0"/>
                            <a:buChar char="•"/>
                          </a:pPr>
                          <a:r>
                            <a:rPr lang="en-US" altLang="zh-TW" sz="2000" dirty="0"/>
                            <a:t>AR</a:t>
                          </a:r>
                          <a:r>
                            <a:rPr lang="zh-TW" altLang="en-US" sz="2000" dirty="0"/>
                            <a:t>警告對</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3</m:t>
                                  </m:r>
                                </m:sub>
                              </m:sSub>
                            </m:oMath>
                          </a14:m>
                          <a:r>
                            <a:rPr lang="zh-TW" altLang="en-US" sz="2000" dirty="0"/>
                            <a:t>的重要性   </a:t>
                          </a:r>
                          <a:r>
                            <a:rPr lang="en-US" altLang="zh-TW" sz="2000" dirty="0"/>
                            <a:t>(</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3</m:t>
                                  </m:r>
                                </m:sub>
                              </m:sSub>
                            </m:oMath>
                          </a14:m>
                          <a:r>
                            <a:rPr lang="zh-TW" altLang="en-US" sz="2000" dirty="0"/>
                            <a:t> </a:t>
                          </a:r>
                          <a:r>
                            <a:rPr lang="en-US" altLang="zh-TW" sz="2000" dirty="0"/>
                            <a:t>:</a:t>
                          </a:r>
                          <a:r>
                            <a:rPr lang="zh-TW" altLang="en-US" sz="2000" dirty="0"/>
                            <a:t> 駕駛員最大減速速度到斑馬線的距離 </a:t>
                          </a:r>
                          <a:r>
                            <a:rPr lang="en-US" altLang="zh-TW" sz="2000" dirty="0"/>
                            <a:t>)</a:t>
                          </a:r>
                        </a:p>
                        <a:p>
                          <a:pPr marL="0" indent="352425" algn="l">
                            <a:lnSpc>
                              <a:spcPct val="150000"/>
                            </a:lnSpc>
                            <a:buFont typeface="Arial" panose="020B0604020202020204" pitchFamily="34" charset="0"/>
                            <a:buNone/>
                          </a:pPr>
                          <a:r>
                            <a:rPr lang="en-US" altLang="zh-TW" sz="2000" dirty="0"/>
                            <a:t>(F = 5.238, p = 0.007, partial eta squared = 0.349, observed power =1.000)</a:t>
                          </a:r>
                          <a:endParaRPr lang="zh-TW" altLang="en-US"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691178"/>
                      </a:ext>
                    </a:extLst>
                  </a:tr>
                </a:tbl>
              </a:graphicData>
            </a:graphic>
          </p:graphicFrame>
        </mc:Choice>
        <mc:Fallback xmlns="">
          <p:graphicFrame>
            <p:nvGraphicFramePr>
              <p:cNvPr id="5" name="表格 5">
                <a:extLst>
                  <a:ext uri="{FF2B5EF4-FFF2-40B4-BE49-F238E27FC236}">
                    <a16:creationId xmlns:a16="http://schemas.microsoft.com/office/drawing/2014/main" id="{A9F18060-93C3-B42C-69B2-34E0CD9B0691}"/>
                  </a:ext>
                </a:extLst>
              </p:cNvPr>
              <p:cNvGraphicFramePr>
                <a:graphicFrameLocks noGrp="1"/>
              </p:cNvGraphicFramePr>
              <p:nvPr>
                <p:extLst>
                  <p:ext uri="{D42A27DB-BD31-4B8C-83A1-F6EECF244321}">
                    <p14:modId xmlns:p14="http://schemas.microsoft.com/office/powerpoint/2010/main" val="2017747573"/>
                  </p:ext>
                </p:extLst>
              </p:nvPr>
            </p:nvGraphicFramePr>
            <p:xfrm>
              <a:off x="595415" y="1141108"/>
              <a:ext cx="11001170" cy="951992"/>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951992">
                    <a:tc>
                      <a:txBody>
                        <a:bodyPr/>
                        <a:lstStyle/>
                        <a:p>
                          <a:pPr algn="ctr">
                            <a:lnSpc>
                              <a:spcPct val="150000"/>
                            </a:lnSpc>
                          </a:pPr>
                          <a:r>
                            <a:rPr lang="zh-TW" altLang="en-US" sz="2000" b="1" dirty="0"/>
                            <a:t>減速</a:t>
                          </a:r>
                        </a:p>
                      </a:txBody>
                      <a:tcPr anchor="ctr">
                        <a:lnL w="12700" cmpd="sng">
                          <a:noFill/>
                        </a:lnL>
                        <a:lnR w="12700" cmpd="sng">
                          <a:noFill/>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159" t="-637" r="-63" b="-10828"/>
                          </a:stretch>
                        </a:blipFill>
                      </a:tcPr>
                    </a:tc>
                    <a:extLst>
                      <a:ext uri="{0D108BD9-81ED-4DB2-BD59-A6C34878D82A}">
                        <a16:rowId xmlns:a16="http://schemas.microsoft.com/office/drawing/2014/main" val="959691178"/>
                      </a:ext>
                    </a:extLst>
                  </a:tr>
                </a:tbl>
              </a:graphicData>
            </a:graphic>
          </p:graphicFrame>
        </mc:Fallback>
      </mc:AlternateContent>
      <p:grpSp>
        <p:nvGrpSpPr>
          <p:cNvPr id="11" name="群組 10">
            <a:extLst>
              <a:ext uri="{FF2B5EF4-FFF2-40B4-BE49-F238E27FC236}">
                <a16:creationId xmlns:a16="http://schemas.microsoft.com/office/drawing/2014/main" id="{71690384-B4F8-7920-D58C-CFADC9FEC086}"/>
              </a:ext>
            </a:extLst>
          </p:cNvPr>
          <p:cNvGrpSpPr/>
          <p:nvPr/>
        </p:nvGrpSpPr>
        <p:grpSpPr>
          <a:xfrm>
            <a:off x="811816" y="2246552"/>
            <a:ext cx="10568368" cy="4308135"/>
            <a:chOff x="1658857" y="2899980"/>
            <a:chExt cx="8874286" cy="3617552"/>
          </a:xfrm>
        </p:grpSpPr>
        <p:grpSp>
          <p:nvGrpSpPr>
            <p:cNvPr id="8" name="群組 7">
              <a:extLst>
                <a:ext uri="{FF2B5EF4-FFF2-40B4-BE49-F238E27FC236}">
                  <a16:creationId xmlns:a16="http://schemas.microsoft.com/office/drawing/2014/main" id="{0324BA0D-F4D8-9A1E-AF39-BE98F2289011}"/>
                </a:ext>
              </a:extLst>
            </p:cNvPr>
            <p:cNvGrpSpPr/>
            <p:nvPr/>
          </p:nvGrpSpPr>
          <p:grpSpPr>
            <a:xfrm>
              <a:off x="1658857" y="2899980"/>
              <a:ext cx="8874286" cy="3617552"/>
              <a:chOff x="1417794" y="3261360"/>
              <a:chExt cx="9356412" cy="3814088"/>
            </a:xfrm>
          </p:grpSpPr>
          <p:pic>
            <p:nvPicPr>
              <p:cNvPr id="3" name="圖片 2">
                <a:extLst>
                  <a:ext uri="{FF2B5EF4-FFF2-40B4-BE49-F238E27FC236}">
                    <a16:creationId xmlns:a16="http://schemas.microsoft.com/office/drawing/2014/main" id="{D32B8591-C5DA-33E5-8C9C-65BF44A3CA07}"/>
                  </a:ext>
                </a:extLst>
              </p:cNvPr>
              <p:cNvPicPr>
                <a:picLocks noChangeAspect="1"/>
              </p:cNvPicPr>
              <p:nvPr/>
            </p:nvPicPr>
            <p:blipFill rotWithShape="1">
              <a:blip r:embed="rId4"/>
              <a:srcRect b="87567"/>
              <a:stretch/>
            </p:blipFill>
            <p:spPr>
              <a:xfrm>
                <a:off x="1417794" y="3261360"/>
                <a:ext cx="9356412" cy="697722"/>
              </a:xfrm>
              <a:prstGeom prst="rect">
                <a:avLst/>
              </a:prstGeom>
            </p:spPr>
          </p:pic>
          <p:pic>
            <p:nvPicPr>
              <p:cNvPr id="7" name="圖片 6">
                <a:extLst>
                  <a:ext uri="{FF2B5EF4-FFF2-40B4-BE49-F238E27FC236}">
                    <a16:creationId xmlns:a16="http://schemas.microsoft.com/office/drawing/2014/main" id="{4FFC1FCC-3A67-605E-22A3-278C229FB612}"/>
                  </a:ext>
                </a:extLst>
              </p:cNvPr>
              <p:cNvPicPr>
                <a:picLocks noChangeAspect="1"/>
              </p:cNvPicPr>
              <p:nvPr/>
            </p:nvPicPr>
            <p:blipFill rotWithShape="1">
              <a:blip r:embed="rId5"/>
              <a:srcRect t="3321"/>
              <a:stretch/>
            </p:blipFill>
            <p:spPr>
              <a:xfrm>
                <a:off x="1417794" y="3959082"/>
                <a:ext cx="9356412" cy="3116366"/>
              </a:xfrm>
              <a:prstGeom prst="rect">
                <a:avLst/>
              </a:prstGeom>
            </p:spPr>
          </p:pic>
        </p:grpSp>
        <p:sp>
          <p:nvSpPr>
            <p:cNvPr id="9" name="矩形 8">
              <a:extLst>
                <a:ext uri="{FF2B5EF4-FFF2-40B4-BE49-F238E27FC236}">
                  <a16:creationId xmlns:a16="http://schemas.microsoft.com/office/drawing/2014/main" id="{DCB18F8E-E1B2-4F9F-0BCE-DAFA953977E2}"/>
                </a:ext>
              </a:extLst>
            </p:cNvPr>
            <p:cNvSpPr/>
            <p:nvPr/>
          </p:nvSpPr>
          <p:spPr>
            <a:xfrm>
              <a:off x="2932054" y="4704360"/>
              <a:ext cx="7366000" cy="589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0" name="文字方塊 9">
            <a:extLst>
              <a:ext uri="{FF2B5EF4-FFF2-40B4-BE49-F238E27FC236}">
                <a16:creationId xmlns:a16="http://schemas.microsoft.com/office/drawing/2014/main" id="{C497A280-FB09-047F-9FB9-62B5574D2790}"/>
              </a:ext>
            </a:extLst>
          </p:cNvPr>
          <p:cNvSpPr txBox="1"/>
          <p:nvPr/>
        </p:nvSpPr>
        <p:spPr>
          <a:xfrm>
            <a:off x="4139932" y="371245"/>
            <a:ext cx="1210588" cy="400110"/>
          </a:xfrm>
          <a:prstGeom prst="rect">
            <a:avLst/>
          </a:prstGeom>
          <a:noFill/>
        </p:spPr>
        <p:txBody>
          <a:bodyPr wrap="none" rtlCol="0">
            <a:spAutoFit/>
          </a:bodyPr>
          <a:lstStyle/>
          <a:p>
            <a:r>
              <a:rPr lang="zh-TW" altLang="en-US" sz="2000" b="1" dirty="0">
                <a:highlight>
                  <a:srgbClr val="FFFF00"/>
                </a:highlight>
              </a:rPr>
              <a:t>駕駛行為</a:t>
            </a:r>
          </a:p>
        </p:txBody>
      </p:sp>
    </p:spTree>
    <p:extLst>
      <p:ext uri="{BB962C8B-B14F-4D97-AF65-F5344CB8AC3E}">
        <p14:creationId xmlns:p14="http://schemas.microsoft.com/office/powerpoint/2010/main" val="1310071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A66F1768-5448-2632-31DB-1FA7E961B08D}"/>
              </a:ext>
            </a:extLst>
          </p:cNvPr>
          <p:cNvSpPr txBox="1"/>
          <p:nvPr/>
        </p:nvSpPr>
        <p:spPr>
          <a:xfrm>
            <a:off x="1750979" y="340468"/>
            <a:ext cx="2463751" cy="461665"/>
          </a:xfrm>
          <a:prstGeom prst="rect">
            <a:avLst/>
          </a:prstGeom>
          <a:noFill/>
        </p:spPr>
        <p:txBody>
          <a:bodyPr wrap="none" rtlCol="0">
            <a:spAutoFit/>
          </a:bodyPr>
          <a:lstStyle/>
          <a:p>
            <a:r>
              <a:rPr lang="en-US" altLang="zh-TW" sz="2400" b="1" dirty="0"/>
              <a:t>Result </a:t>
            </a:r>
            <a:r>
              <a:rPr lang="zh-TW" altLang="en-US" sz="2400" b="1" dirty="0"/>
              <a:t>隱藏行人</a:t>
            </a:r>
          </a:p>
        </p:txBody>
      </p:sp>
      <p:sp>
        <p:nvSpPr>
          <p:cNvPr id="5" name="文字方塊 4">
            <a:extLst>
              <a:ext uri="{FF2B5EF4-FFF2-40B4-BE49-F238E27FC236}">
                <a16:creationId xmlns:a16="http://schemas.microsoft.com/office/drawing/2014/main" id="{34158412-221D-32D7-EAC2-FCD9DDA792A8}"/>
              </a:ext>
            </a:extLst>
          </p:cNvPr>
          <p:cNvSpPr txBox="1"/>
          <p:nvPr/>
        </p:nvSpPr>
        <p:spPr>
          <a:xfrm>
            <a:off x="401052" y="1251285"/>
            <a:ext cx="1210588" cy="400110"/>
          </a:xfrm>
          <a:prstGeom prst="rect">
            <a:avLst/>
          </a:prstGeom>
          <a:noFill/>
        </p:spPr>
        <p:txBody>
          <a:bodyPr wrap="none" rtlCol="0">
            <a:spAutoFit/>
          </a:bodyPr>
          <a:lstStyle/>
          <a:p>
            <a:r>
              <a:rPr lang="zh-TW" altLang="en-US" sz="2000" b="1" dirty="0">
                <a:highlight>
                  <a:srgbClr val="FFFF00"/>
                </a:highlight>
              </a:rPr>
              <a:t>事故發生</a:t>
            </a:r>
          </a:p>
        </p:txBody>
      </p:sp>
      <p:sp>
        <p:nvSpPr>
          <p:cNvPr id="7" name="文字方塊 6">
            <a:extLst>
              <a:ext uri="{FF2B5EF4-FFF2-40B4-BE49-F238E27FC236}">
                <a16:creationId xmlns:a16="http://schemas.microsoft.com/office/drawing/2014/main" id="{BCFAFABB-85A1-07D1-AAA5-DDBA182305C4}"/>
              </a:ext>
            </a:extLst>
          </p:cNvPr>
          <p:cNvSpPr txBox="1"/>
          <p:nvPr/>
        </p:nvSpPr>
        <p:spPr>
          <a:xfrm>
            <a:off x="786064" y="1651395"/>
            <a:ext cx="7738016" cy="188461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zh-TW" altLang="en-US" sz="2000" dirty="0"/>
              <a:t>基線 </a:t>
            </a:r>
            <a:r>
              <a:rPr lang="en-US" altLang="zh-TW" sz="2000" dirty="0"/>
              <a:t>:</a:t>
            </a:r>
            <a:r>
              <a:rPr lang="zh-TW" altLang="en-US" sz="2000" dirty="0"/>
              <a:t> 有</a:t>
            </a:r>
            <a:r>
              <a:rPr lang="en-US" altLang="zh-TW" sz="2000" dirty="0"/>
              <a:t>31%</a:t>
            </a:r>
            <a:r>
              <a:rPr lang="zh-TW" altLang="en-US" sz="2000" dirty="0"/>
              <a:t>的受測者發生事故；有</a:t>
            </a:r>
            <a:r>
              <a:rPr lang="en-US" altLang="zh-TW" sz="2000" dirty="0"/>
              <a:t>5%</a:t>
            </a:r>
            <a:r>
              <a:rPr lang="zh-TW" altLang="en-US" sz="2000" dirty="0"/>
              <a:t>的受測者未禮讓行人</a:t>
            </a:r>
            <a:endParaRPr lang="en-US" altLang="zh-TW" sz="2000" dirty="0"/>
          </a:p>
          <a:p>
            <a:pPr marL="285750" indent="-285750">
              <a:lnSpc>
                <a:spcPct val="150000"/>
              </a:lnSpc>
              <a:buFont typeface="Arial" panose="020B0604020202020204" pitchFamily="34" charset="0"/>
              <a:buChar char="•"/>
            </a:pPr>
            <a:r>
              <a:rPr lang="en-US" altLang="zh-TW" sz="2000" dirty="0"/>
              <a:t>AR</a:t>
            </a:r>
            <a:r>
              <a:rPr lang="zh-TW" altLang="en-US" sz="2000" dirty="0"/>
              <a:t>警告</a:t>
            </a:r>
            <a:r>
              <a:rPr lang="en-US" altLang="zh-TW" sz="2000" dirty="0"/>
              <a:t>(</a:t>
            </a:r>
            <a:r>
              <a:rPr lang="zh-TW" altLang="en-US" sz="2000" dirty="0"/>
              <a:t>視覺</a:t>
            </a:r>
            <a:r>
              <a:rPr lang="en-US" altLang="zh-TW" sz="2000" dirty="0"/>
              <a:t>) : </a:t>
            </a:r>
            <a:r>
              <a:rPr lang="zh-TW" altLang="en-US" sz="2000" dirty="0"/>
              <a:t>有</a:t>
            </a:r>
            <a:r>
              <a:rPr lang="en-US" altLang="zh-TW" sz="2000" dirty="0"/>
              <a:t>2%</a:t>
            </a:r>
            <a:r>
              <a:rPr lang="zh-TW" altLang="en-US" sz="2000" dirty="0"/>
              <a:t>的受測者發生事故；全部皆禮讓受測者</a:t>
            </a:r>
            <a:endParaRPr lang="en-US" altLang="zh-TW" sz="2000" dirty="0"/>
          </a:p>
          <a:p>
            <a:pPr marL="285750" indent="-285750">
              <a:lnSpc>
                <a:spcPct val="150000"/>
              </a:lnSpc>
              <a:buFont typeface="Arial" panose="020B0604020202020204" pitchFamily="34" charset="0"/>
              <a:buChar char="•"/>
            </a:pPr>
            <a:r>
              <a:rPr lang="en-US" altLang="zh-TW" sz="2000" dirty="0"/>
              <a:t>AR</a:t>
            </a:r>
            <a:r>
              <a:rPr lang="zh-TW" altLang="en-US" sz="2000" dirty="0"/>
              <a:t>警告</a:t>
            </a:r>
            <a:r>
              <a:rPr lang="en-US" altLang="zh-TW" sz="2000" dirty="0"/>
              <a:t>(</a:t>
            </a:r>
            <a:r>
              <a:rPr lang="zh-TW" altLang="en-US" sz="2000" dirty="0"/>
              <a:t>視聽覺</a:t>
            </a:r>
            <a:r>
              <a:rPr lang="en-US" altLang="zh-TW" sz="2000" dirty="0"/>
              <a:t>) : </a:t>
            </a:r>
            <a:r>
              <a:rPr lang="zh-TW" altLang="en-US" sz="2000" dirty="0"/>
              <a:t>有</a:t>
            </a:r>
            <a:r>
              <a:rPr lang="en-US" altLang="zh-TW" sz="2000" dirty="0"/>
              <a:t>0%</a:t>
            </a:r>
            <a:r>
              <a:rPr lang="zh-TW" altLang="en-US" sz="2000" dirty="0"/>
              <a:t>的受測者發生事故；全部皆禮讓受測者</a:t>
            </a:r>
            <a:endParaRPr lang="en-US" altLang="zh-TW" sz="2000" dirty="0"/>
          </a:p>
          <a:p>
            <a:pPr marL="342900" indent="-342900">
              <a:lnSpc>
                <a:spcPct val="150000"/>
              </a:lnSpc>
              <a:buFont typeface="Wingdings" panose="05000000000000000000" pitchFamily="2" charset="2"/>
              <a:buChar char="Ø"/>
            </a:pPr>
            <a:r>
              <a:rPr lang="zh-TW" altLang="en-US" sz="2000" b="1" dirty="0"/>
              <a:t>表明</a:t>
            </a:r>
            <a:r>
              <a:rPr lang="en-US" altLang="zh-TW" sz="2000" b="1" dirty="0"/>
              <a:t>AR</a:t>
            </a:r>
            <a:r>
              <a:rPr lang="zh-TW" altLang="en-US" sz="2000" b="1" dirty="0"/>
              <a:t>警告系統可以顯著改善道路安全</a:t>
            </a:r>
          </a:p>
        </p:txBody>
      </p:sp>
    </p:spTree>
    <p:extLst>
      <p:ext uri="{BB962C8B-B14F-4D97-AF65-F5344CB8AC3E}">
        <p14:creationId xmlns:p14="http://schemas.microsoft.com/office/powerpoint/2010/main" val="1634308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E22FDD4-CEF9-1635-1AC9-5681998B9FD0}"/>
              </a:ext>
            </a:extLst>
          </p:cNvPr>
          <p:cNvSpPr txBox="1"/>
          <p:nvPr/>
        </p:nvSpPr>
        <p:spPr>
          <a:xfrm>
            <a:off x="1750979" y="340468"/>
            <a:ext cx="2463751" cy="461665"/>
          </a:xfrm>
          <a:prstGeom prst="rect">
            <a:avLst/>
          </a:prstGeom>
          <a:noFill/>
        </p:spPr>
        <p:txBody>
          <a:bodyPr wrap="none" rtlCol="0">
            <a:spAutoFit/>
          </a:bodyPr>
          <a:lstStyle/>
          <a:p>
            <a:r>
              <a:rPr lang="en-US" altLang="zh-TW" sz="2400" b="1" dirty="0"/>
              <a:t>Result </a:t>
            </a:r>
            <a:r>
              <a:rPr lang="zh-TW" altLang="en-US" sz="2400" b="1" dirty="0"/>
              <a:t>隱藏行人</a:t>
            </a:r>
          </a:p>
        </p:txBody>
      </p:sp>
      <p:sp>
        <p:nvSpPr>
          <p:cNvPr id="4" name="文字方塊 3">
            <a:extLst>
              <a:ext uri="{FF2B5EF4-FFF2-40B4-BE49-F238E27FC236}">
                <a16:creationId xmlns:a16="http://schemas.microsoft.com/office/drawing/2014/main" id="{6C3B62C5-EFCB-377F-4A43-AC4F74C9B935}"/>
              </a:ext>
            </a:extLst>
          </p:cNvPr>
          <p:cNvSpPr txBox="1"/>
          <p:nvPr/>
        </p:nvSpPr>
        <p:spPr>
          <a:xfrm>
            <a:off x="4139932" y="371245"/>
            <a:ext cx="1210588" cy="400110"/>
          </a:xfrm>
          <a:prstGeom prst="rect">
            <a:avLst/>
          </a:prstGeom>
          <a:noFill/>
        </p:spPr>
        <p:txBody>
          <a:bodyPr wrap="none" rtlCol="0">
            <a:spAutoFit/>
          </a:bodyPr>
          <a:lstStyle/>
          <a:p>
            <a:r>
              <a:rPr lang="zh-TW" altLang="en-US" sz="2000" b="1" dirty="0">
                <a:highlight>
                  <a:srgbClr val="FFFF00"/>
                </a:highlight>
              </a:rPr>
              <a:t>駕駛行為</a:t>
            </a:r>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CCEB1CC2-C86A-7580-411A-B6631F6FA3B0}"/>
                  </a:ext>
                </a:extLst>
              </p:cNvPr>
              <p:cNvGraphicFramePr>
                <a:graphicFrameLocks noGrp="1"/>
              </p:cNvGraphicFramePr>
              <p:nvPr>
                <p:extLst>
                  <p:ext uri="{D42A27DB-BD31-4B8C-83A1-F6EECF244321}">
                    <p14:modId xmlns:p14="http://schemas.microsoft.com/office/powerpoint/2010/main" val="1927001852"/>
                  </p:ext>
                </p:extLst>
              </p:nvPr>
            </p:nvGraphicFramePr>
            <p:xfrm>
              <a:off x="595415" y="1073273"/>
              <a:ext cx="11001170" cy="1941576"/>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416253">
                    <a:tc rowSpan="3">
                      <a:txBody>
                        <a:bodyPr/>
                        <a:lstStyle/>
                        <a:p>
                          <a:pPr algn="ctr">
                            <a:lnSpc>
                              <a:spcPct val="150000"/>
                            </a:lnSpc>
                          </a:pPr>
                          <a:r>
                            <a:rPr lang="zh-TW" altLang="en-US" sz="2000" b="1" dirty="0"/>
                            <a:t>鬆開油門</a:t>
                          </a: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TW" sz="2000" dirty="0"/>
                            <a:t>AR</a:t>
                          </a:r>
                          <a:r>
                            <a:rPr lang="zh-TW" altLang="en-US" sz="2000" dirty="0"/>
                            <a:t>警告對</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1</m:t>
                                  </m:r>
                                </m:sub>
                              </m:sSub>
                            </m:oMath>
                          </a14:m>
                          <a:r>
                            <a:rPr lang="zh-TW" altLang="en-US" sz="2000" dirty="0"/>
                            <a:t> 有顯著差異  </a:t>
                          </a:r>
                          <a:r>
                            <a:rPr lang="en-US" altLang="zh-TW" sz="2000" dirty="0"/>
                            <a:t>(</a:t>
                          </a:r>
                          <a14:m>
                            <m:oMath xmlns:m="http://schemas.openxmlformats.org/officeDocument/2006/math">
                              <m:r>
                                <a:rPr lang="zh-TW" altLang="en-US" sz="2000" i="1" smtClean="0">
                                  <a:latin typeface="Cambria Math" panose="02040503050406030204" pitchFamily="18" charset="0"/>
                                </a:rPr>
                                <m:t> </m:t>
                              </m:r>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1</m:t>
                                  </m:r>
                                </m:sub>
                              </m:sSub>
                            </m:oMath>
                          </a14:m>
                          <a:r>
                            <a:rPr lang="zh-TW" altLang="en-US" sz="2000" dirty="0"/>
                            <a:t> </a:t>
                          </a:r>
                          <a:r>
                            <a:rPr lang="en-US" altLang="zh-TW" sz="2000" dirty="0"/>
                            <a:t>:</a:t>
                          </a:r>
                          <a:r>
                            <a:rPr lang="zh-TW" altLang="en-US" sz="2000" dirty="0"/>
                            <a:t> 駕駛員鬆開油門到斑馬線的距離 </a:t>
                          </a:r>
                          <a:r>
                            <a:rPr lang="en-US" altLang="zh-TW" sz="2000" dirty="0"/>
                            <a:t>)</a:t>
                          </a:r>
                          <a:r>
                            <a:rPr lang="zh-TW" altLang="en-US" sz="2000" dirty="0"/>
                            <a:t> </a:t>
                          </a:r>
                          <a:endParaRPr lang="en-US" altLang="zh-TW" sz="2000"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70142543"/>
                      </a:ext>
                    </a:extLst>
                  </a:tr>
                  <a:tr h="416253">
                    <a:tc vMerge="1">
                      <a:txBody>
                        <a:bodyPr/>
                        <a:lstStyle/>
                        <a:p>
                          <a:endParaRPr lang="zh-TW" altLang="en-US" dirty="0"/>
                        </a:p>
                      </a:txBody>
                      <a:tcPr/>
                    </a:tc>
                    <a:tc>
                      <a:txBody>
                        <a:bodyPr/>
                        <a:lstStyle/>
                        <a:p>
                          <a:pPr marL="449263" indent="-176213" algn="l">
                            <a:lnSpc>
                              <a:spcPct val="150000"/>
                            </a:lnSpc>
                            <a:buFont typeface="Wingdings" panose="05000000000000000000" pitchFamily="2" charset="2"/>
                            <a:buChar char="Ø"/>
                          </a:pPr>
                          <a:r>
                            <a:rPr lang="zh-TW" altLang="en-US" sz="2000" dirty="0"/>
                            <a:t> 基線和</a:t>
                          </a:r>
                          <a:r>
                            <a:rPr lang="en-US" altLang="zh-TW" sz="2000" dirty="0"/>
                            <a:t>AR</a:t>
                          </a:r>
                          <a:r>
                            <a:rPr lang="zh-TW" altLang="en-US" sz="2000" dirty="0"/>
                            <a:t>警告</a:t>
                          </a:r>
                          <a:r>
                            <a:rPr lang="en-US" altLang="zh-TW" sz="2000" dirty="0"/>
                            <a:t>(</a:t>
                          </a:r>
                          <a:r>
                            <a:rPr lang="zh-TW" altLang="en-US" sz="2000" dirty="0"/>
                            <a:t>視聽覺</a:t>
                          </a:r>
                          <a:r>
                            <a:rPr lang="en-US" altLang="zh-TW" sz="2000" dirty="0"/>
                            <a:t>)</a:t>
                          </a:r>
                          <a:r>
                            <a:rPr lang="zh-TW" altLang="en-US" sz="2000" dirty="0"/>
                            <a:t>之間差了</a:t>
                          </a:r>
                          <a:r>
                            <a:rPr lang="en-US" altLang="zh-TW" sz="2000" dirty="0"/>
                            <a:t>20</a:t>
                          </a:r>
                          <a:r>
                            <a:rPr lang="zh-TW" altLang="en-US" sz="2000" dirty="0"/>
                            <a:t>公尺</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9107644"/>
                      </a:ext>
                    </a:extLst>
                  </a:tr>
                  <a:tr h="416253">
                    <a:tc vMerge="1">
                      <a:txBody>
                        <a:bodyPr/>
                        <a:lstStyle/>
                        <a:p>
                          <a:endParaRPr lang="zh-TW" altLang="en-US" dirty="0"/>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TTC</m:t>
                                  </m:r>
                                </m:e>
                                <m:sub>
                                  <m:r>
                                    <a:rPr lang="en-US" altLang="zh-TW" sz="2000" b="0" i="1" smtClean="0">
                                      <a:latin typeface="Cambria Math" panose="02040503050406030204" pitchFamily="18" charset="0"/>
                                    </a:rPr>
                                    <m:t>1</m:t>
                                  </m:r>
                                </m:sub>
                              </m:sSub>
                            </m:oMath>
                          </a14:m>
                          <a:r>
                            <a:rPr lang="zh-TW" altLang="en-US" sz="2000" b="0" i="0" dirty="0">
                              <a:latin typeface="+mn-lt"/>
                            </a:rPr>
                            <a:t>在基線為</a:t>
                          </a:r>
                          <a:r>
                            <a:rPr lang="en-US" altLang="zh-TW" sz="2000" b="0" i="0" dirty="0">
                              <a:latin typeface="+mn-lt"/>
                            </a:rPr>
                            <a:t>2.0</a:t>
                          </a:r>
                          <a:r>
                            <a:rPr lang="zh-TW" altLang="en-US" sz="2000" b="0" i="0" dirty="0">
                              <a:latin typeface="+mn-lt"/>
                            </a:rPr>
                            <a:t>秒；在</a:t>
                          </a:r>
                          <a:r>
                            <a:rPr lang="en-US" altLang="zh-TW" sz="2000" b="0" i="0" dirty="0">
                              <a:latin typeface="+mn-lt"/>
                            </a:rPr>
                            <a:t>AR</a:t>
                          </a:r>
                          <a:r>
                            <a:rPr lang="zh-TW" altLang="en-US" sz="2000" b="0" i="0" dirty="0">
                              <a:latin typeface="+mn-lt"/>
                            </a:rPr>
                            <a:t>警告</a:t>
                          </a:r>
                          <a:r>
                            <a:rPr lang="en-US" altLang="zh-TW" sz="2000" b="0" i="0" dirty="0">
                              <a:latin typeface="+mn-lt"/>
                            </a:rPr>
                            <a:t>(</a:t>
                          </a:r>
                          <a:r>
                            <a:rPr lang="zh-TW" altLang="en-US" sz="2000" b="0" i="0" dirty="0">
                              <a:latin typeface="+mn-lt"/>
                            </a:rPr>
                            <a:t>視覺</a:t>
                          </a:r>
                          <a:r>
                            <a:rPr lang="en-US" altLang="zh-TW" sz="2000" b="0" i="0" dirty="0">
                              <a:latin typeface="+mn-lt"/>
                            </a:rPr>
                            <a:t>)</a:t>
                          </a:r>
                          <a:r>
                            <a:rPr lang="zh-TW" altLang="en-US" sz="2000" b="0" i="0" dirty="0">
                              <a:latin typeface="+mn-lt"/>
                            </a:rPr>
                            <a:t>為</a:t>
                          </a:r>
                          <a:r>
                            <a:rPr lang="en-US" altLang="zh-TW" sz="2000" b="0" i="0" dirty="0">
                              <a:latin typeface="+mn-lt"/>
                            </a:rPr>
                            <a:t>3.89</a:t>
                          </a:r>
                          <a:r>
                            <a:rPr lang="zh-TW" altLang="en-US" sz="2000" b="0" i="0" dirty="0">
                              <a:latin typeface="+mn-lt"/>
                            </a:rPr>
                            <a:t>秒</a:t>
                          </a:r>
                          <a:endParaRPr lang="en-US" altLang="zh-TW" sz="2000" b="0" i="0" dirty="0">
                            <a:latin typeface="+mn-lt"/>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14:m>
                            <m:oMath xmlns:m="http://schemas.openxmlformats.org/officeDocument/2006/math">
                              <m:sSub>
                                <m:sSubPr>
                                  <m:ctrlPr>
                                    <a:rPr lang="en-US" altLang="zh-TW" sz="2000" i="1" smtClean="0">
                                      <a:latin typeface="Cambria Math" panose="02040503050406030204" pitchFamily="18" charset="0"/>
                                    </a:rPr>
                                  </m:ctrlPr>
                                </m:sSubPr>
                                <m:e>
                                  <m:r>
                                    <a:rPr lang="zh-TW" altLang="en-US" sz="2000" i="1" smtClean="0">
                                      <a:latin typeface="Cambria Math" panose="02040503050406030204" pitchFamily="18" charset="0"/>
                                    </a:rPr>
                                    <m:t> </m:t>
                                  </m:r>
                                  <m:r>
                                    <m:rPr>
                                      <m:sty m:val="p"/>
                                    </m:rPr>
                                    <a:rPr lang="en-US" altLang="zh-TW" sz="2000" i="1" smtClean="0">
                                      <a:latin typeface="Cambria Math" panose="02040503050406030204" pitchFamily="18" charset="0"/>
                                    </a:rPr>
                                    <m:t>TTZ</m:t>
                                  </m:r>
                                </m:e>
                                <m:sub>
                                  <m:r>
                                    <a:rPr lang="en-US" altLang="zh-TW" sz="2000" b="0" i="1" smtClean="0">
                                      <a:latin typeface="Cambria Math" panose="02040503050406030204" pitchFamily="18" charset="0"/>
                                    </a:rPr>
                                    <m:t>1</m:t>
                                  </m:r>
                                </m:sub>
                              </m:sSub>
                            </m:oMath>
                          </a14:m>
                          <a:r>
                            <a:rPr lang="zh-TW" altLang="en-US" sz="2000" dirty="0"/>
                            <a:t>在基線為</a:t>
                          </a:r>
                          <a:r>
                            <a:rPr lang="en-US" altLang="zh-TW" sz="2000" dirty="0"/>
                            <a:t>1.82</a:t>
                          </a:r>
                          <a:r>
                            <a:rPr lang="zh-TW" altLang="en-US" sz="2000" dirty="0"/>
                            <a:t>秒；在</a:t>
                          </a:r>
                          <a:r>
                            <a:rPr lang="en-US" altLang="zh-TW" sz="2000" dirty="0"/>
                            <a:t>AR</a:t>
                          </a:r>
                          <a:r>
                            <a:rPr lang="zh-TW" altLang="en-US" sz="2000" dirty="0"/>
                            <a:t>警告</a:t>
                          </a:r>
                          <a:r>
                            <a:rPr lang="en-US" altLang="zh-TW" sz="2000" dirty="0"/>
                            <a:t>(</a:t>
                          </a:r>
                          <a:r>
                            <a:rPr lang="zh-TW" altLang="en-US" sz="2000" dirty="0"/>
                            <a:t>視覺</a:t>
                          </a:r>
                          <a:r>
                            <a:rPr lang="en-US" altLang="zh-TW" sz="2000" dirty="0"/>
                            <a:t>)</a:t>
                          </a:r>
                          <a:r>
                            <a:rPr lang="zh-TW" altLang="en-US" sz="2000" dirty="0"/>
                            <a:t>為</a:t>
                          </a:r>
                          <a:r>
                            <a:rPr lang="en-US" altLang="zh-TW" sz="2000" dirty="0"/>
                            <a:t>3.68</a:t>
                          </a:r>
                          <a:r>
                            <a:rPr lang="zh-TW" altLang="en-US" sz="2000" dirty="0"/>
                            <a:t>秒</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9671011"/>
                      </a:ext>
                    </a:extLst>
                  </a:tr>
                </a:tbl>
              </a:graphicData>
            </a:graphic>
          </p:graphicFrame>
        </mc:Choice>
        <mc:Fallback xmlns="">
          <p:graphicFrame>
            <p:nvGraphicFramePr>
              <p:cNvPr id="5" name="表格 5">
                <a:extLst>
                  <a:ext uri="{FF2B5EF4-FFF2-40B4-BE49-F238E27FC236}">
                    <a16:creationId xmlns:a16="http://schemas.microsoft.com/office/drawing/2014/main" id="{CCEB1CC2-C86A-7580-411A-B6631F6FA3B0}"/>
                  </a:ext>
                </a:extLst>
              </p:cNvPr>
              <p:cNvGraphicFramePr>
                <a:graphicFrameLocks noGrp="1"/>
              </p:cNvGraphicFramePr>
              <p:nvPr>
                <p:extLst>
                  <p:ext uri="{D42A27DB-BD31-4B8C-83A1-F6EECF244321}">
                    <p14:modId xmlns:p14="http://schemas.microsoft.com/office/powerpoint/2010/main" val="1927001852"/>
                  </p:ext>
                </p:extLst>
              </p:nvPr>
            </p:nvGraphicFramePr>
            <p:xfrm>
              <a:off x="595415" y="1073273"/>
              <a:ext cx="11001170" cy="1941576"/>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494792">
                    <a:tc rowSpan="3">
                      <a:txBody>
                        <a:bodyPr/>
                        <a:lstStyle/>
                        <a:p>
                          <a:pPr algn="ctr">
                            <a:lnSpc>
                              <a:spcPct val="150000"/>
                            </a:lnSpc>
                          </a:pPr>
                          <a:r>
                            <a:rPr lang="zh-TW" altLang="en-US" sz="2000" b="1" dirty="0"/>
                            <a:t>鬆開油門</a:t>
                          </a: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14159" t="-1235" r="-63" b="-314815"/>
                          </a:stretch>
                        </a:blipFill>
                      </a:tcPr>
                    </a:tc>
                    <a:extLst>
                      <a:ext uri="{0D108BD9-81ED-4DB2-BD59-A6C34878D82A}">
                        <a16:rowId xmlns:a16="http://schemas.microsoft.com/office/drawing/2014/main" val="3970142543"/>
                      </a:ext>
                    </a:extLst>
                  </a:tr>
                  <a:tr h="494792">
                    <a:tc vMerge="1">
                      <a:txBody>
                        <a:bodyPr/>
                        <a:lstStyle/>
                        <a:p>
                          <a:endParaRPr lang="zh-TW" altLang="en-US" dirty="0"/>
                        </a:p>
                      </a:txBody>
                      <a:tcPr/>
                    </a:tc>
                    <a:tc>
                      <a:txBody>
                        <a:bodyPr/>
                        <a:lstStyle/>
                        <a:p>
                          <a:pPr marL="449263" indent="-176213" algn="l">
                            <a:lnSpc>
                              <a:spcPct val="150000"/>
                            </a:lnSpc>
                            <a:buFont typeface="Wingdings" panose="05000000000000000000" pitchFamily="2" charset="2"/>
                            <a:buChar char="Ø"/>
                          </a:pPr>
                          <a:r>
                            <a:rPr lang="zh-TW" altLang="en-US" sz="2000" dirty="0"/>
                            <a:t> 基線和</a:t>
                          </a:r>
                          <a:r>
                            <a:rPr lang="en-US" altLang="zh-TW" sz="2000" dirty="0"/>
                            <a:t>AR</a:t>
                          </a:r>
                          <a:r>
                            <a:rPr lang="zh-TW" altLang="en-US" sz="2000" dirty="0"/>
                            <a:t>警告</a:t>
                          </a:r>
                          <a:r>
                            <a:rPr lang="en-US" altLang="zh-TW" sz="2000" dirty="0"/>
                            <a:t>(</a:t>
                          </a:r>
                          <a:r>
                            <a:rPr lang="zh-TW" altLang="en-US" sz="2000" dirty="0"/>
                            <a:t>視聽覺</a:t>
                          </a:r>
                          <a:r>
                            <a:rPr lang="en-US" altLang="zh-TW" sz="2000" dirty="0"/>
                            <a:t>)</a:t>
                          </a:r>
                          <a:r>
                            <a:rPr lang="zh-TW" altLang="en-US" sz="2000" dirty="0"/>
                            <a:t>之間差了</a:t>
                          </a:r>
                          <a:r>
                            <a:rPr lang="en-US" altLang="zh-TW" sz="2000" dirty="0"/>
                            <a:t>20</a:t>
                          </a:r>
                          <a:r>
                            <a:rPr lang="zh-TW" altLang="en-US" sz="2000" dirty="0"/>
                            <a:t>公尺</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89107644"/>
                      </a:ext>
                    </a:extLst>
                  </a:tr>
                  <a:tr h="951992">
                    <a:tc vMerge="1">
                      <a:txBody>
                        <a:bodyPr/>
                        <a:lstStyle/>
                        <a:p>
                          <a:endParaRPr lang="zh-TW" altLang="en-US" dirty="0"/>
                        </a:p>
                      </a:txBody>
                      <a:tcPr/>
                    </a:tc>
                    <a:tc>
                      <a:txBody>
                        <a:bodyPr/>
                        <a:lstStyle/>
                        <a:p>
                          <a:endParaRPr lang="zh-TW"/>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159" t="-105128" r="-63" b="-10897"/>
                          </a:stretch>
                        </a:blipFill>
                      </a:tcPr>
                    </a:tc>
                    <a:extLst>
                      <a:ext uri="{0D108BD9-81ED-4DB2-BD59-A6C34878D82A}">
                        <a16:rowId xmlns:a16="http://schemas.microsoft.com/office/drawing/2014/main" val="919671011"/>
                      </a:ext>
                    </a:extLst>
                  </a:tr>
                </a:tbl>
              </a:graphicData>
            </a:graphic>
          </p:graphicFrame>
        </mc:Fallback>
      </mc:AlternateContent>
      <p:grpSp>
        <p:nvGrpSpPr>
          <p:cNvPr id="10" name="群組 9">
            <a:extLst>
              <a:ext uri="{FF2B5EF4-FFF2-40B4-BE49-F238E27FC236}">
                <a16:creationId xmlns:a16="http://schemas.microsoft.com/office/drawing/2014/main" id="{B1A9D9E8-1C1D-8A75-6265-1435353BFF31}"/>
              </a:ext>
            </a:extLst>
          </p:cNvPr>
          <p:cNvGrpSpPr/>
          <p:nvPr/>
        </p:nvGrpSpPr>
        <p:grpSpPr>
          <a:xfrm>
            <a:off x="927867" y="3096129"/>
            <a:ext cx="10336266" cy="3502683"/>
            <a:chOff x="1720783" y="3592971"/>
            <a:chExt cx="8750434" cy="2965287"/>
          </a:xfrm>
        </p:grpSpPr>
        <p:pic>
          <p:nvPicPr>
            <p:cNvPr id="6" name="圖片 5">
              <a:extLst>
                <a:ext uri="{FF2B5EF4-FFF2-40B4-BE49-F238E27FC236}">
                  <a16:creationId xmlns:a16="http://schemas.microsoft.com/office/drawing/2014/main" id="{4CF65D36-B10D-D04D-05E4-7D649B404EA9}"/>
                </a:ext>
              </a:extLst>
            </p:cNvPr>
            <p:cNvPicPr>
              <a:picLocks noChangeAspect="1"/>
            </p:cNvPicPr>
            <p:nvPr/>
          </p:nvPicPr>
          <p:blipFill>
            <a:blip r:embed="rId4"/>
            <a:stretch>
              <a:fillRect/>
            </a:stretch>
          </p:blipFill>
          <p:spPr>
            <a:xfrm>
              <a:off x="1720783" y="3592971"/>
              <a:ext cx="8750434" cy="2960121"/>
            </a:xfrm>
            <a:prstGeom prst="rect">
              <a:avLst/>
            </a:prstGeom>
          </p:spPr>
        </p:pic>
        <p:sp>
          <p:nvSpPr>
            <p:cNvPr id="7" name="矩形 6">
              <a:extLst>
                <a:ext uri="{FF2B5EF4-FFF2-40B4-BE49-F238E27FC236}">
                  <a16:creationId xmlns:a16="http://schemas.microsoft.com/office/drawing/2014/main" id="{CE249B56-9856-97DD-FB54-79620A272F21}"/>
                </a:ext>
              </a:extLst>
            </p:cNvPr>
            <p:cNvSpPr/>
            <p:nvPr/>
          </p:nvSpPr>
          <p:spPr>
            <a:xfrm>
              <a:off x="2881254" y="4247160"/>
              <a:ext cx="7366000" cy="589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7133114D-24BE-21B7-8A85-107A5B95B069}"/>
                </a:ext>
              </a:extLst>
            </p:cNvPr>
            <p:cNvSpPr/>
            <p:nvPr/>
          </p:nvSpPr>
          <p:spPr>
            <a:xfrm>
              <a:off x="2881254" y="5359486"/>
              <a:ext cx="7366000" cy="589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960E0EDA-86F6-1F0A-29E2-4CE1331F2FDE}"/>
                </a:ext>
              </a:extLst>
            </p:cNvPr>
            <p:cNvSpPr/>
            <p:nvPr/>
          </p:nvSpPr>
          <p:spPr>
            <a:xfrm>
              <a:off x="2881254" y="5968978"/>
              <a:ext cx="7366000" cy="5892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422479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E22FDD4-CEF9-1635-1AC9-5681998B9FD0}"/>
              </a:ext>
            </a:extLst>
          </p:cNvPr>
          <p:cNvSpPr txBox="1"/>
          <p:nvPr/>
        </p:nvSpPr>
        <p:spPr>
          <a:xfrm>
            <a:off x="1750979" y="340468"/>
            <a:ext cx="2463751" cy="461665"/>
          </a:xfrm>
          <a:prstGeom prst="rect">
            <a:avLst/>
          </a:prstGeom>
          <a:noFill/>
        </p:spPr>
        <p:txBody>
          <a:bodyPr wrap="none" rtlCol="0">
            <a:spAutoFit/>
          </a:bodyPr>
          <a:lstStyle/>
          <a:p>
            <a:r>
              <a:rPr lang="en-US" altLang="zh-TW" sz="2400" b="1" dirty="0"/>
              <a:t>Result </a:t>
            </a:r>
            <a:r>
              <a:rPr lang="zh-TW" altLang="en-US" sz="2400" b="1" dirty="0"/>
              <a:t>隱藏行人</a:t>
            </a:r>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CCEB1CC2-C86A-7580-411A-B6631F6FA3B0}"/>
                  </a:ext>
                </a:extLst>
              </p:cNvPr>
              <p:cNvGraphicFramePr>
                <a:graphicFrameLocks noGrp="1"/>
              </p:cNvGraphicFramePr>
              <p:nvPr>
                <p:extLst>
                  <p:ext uri="{D42A27DB-BD31-4B8C-83A1-F6EECF244321}">
                    <p14:modId xmlns:p14="http://schemas.microsoft.com/office/powerpoint/2010/main" val="2040786080"/>
                  </p:ext>
                </p:extLst>
              </p:nvPr>
            </p:nvGraphicFramePr>
            <p:xfrm>
              <a:off x="497368" y="1082057"/>
              <a:ext cx="11195533" cy="1941576"/>
            </p:xfrm>
            <a:graphic>
              <a:graphicData uri="http://schemas.openxmlformats.org/drawingml/2006/table">
                <a:tbl>
                  <a:tblPr firstRow="1" bandRow="1">
                    <a:tableStyleId>{5940675A-B579-460E-94D1-54222C63F5DA}</a:tableStyleId>
                  </a:tblPr>
                  <a:tblGrid>
                    <a:gridCol w="1385675">
                      <a:extLst>
                        <a:ext uri="{9D8B030D-6E8A-4147-A177-3AD203B41FA5}">
                          <a16:colId xmlns:a16="http://schemas.microsoft.com/office/drawing/2014/main" val="3480038523"/>
                        </a:ext>
                      </a:extLst>
                    </a:gridCol>
                    <a:gridCol w="9809858">
                      <a:extLst>
                        <a:ext uri="{9D8B030D-6E8A-4147-A177-3AD203B41FA5}">
                          <a16:colId xmlns:a16="http://schemas.microsoft.com/office/drawing/2014/main" val="3085165895"/>
                        </a:ext>
                      </a:extLst>
                    </a:gridCol>
                  </a:tblGrid>
                  <a:tr h="416253">
                    <a:tc rowSpan="3">
                      <a:txBody>
                        <a:bodyPr/>
                        <a:lstStyle/>
                        <a:p>
                          <a:pPr algn="ctr">
                            <a:lnSpc>
                              <a:spcPct val="150000"/>
                            </a:lnSpc>
                          </a:pPr>
                          <a:r>
                            <a:rPr lang="zh-TW" altLang="en-US" sz="2000" b="1" dirty="0"/>
                            <a:t>踩煞車</a:t>
                          </a: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50000"/>
                            </a:lnSpc>
                            <a:buFont typeface="Arial" panose="020B0604020202020204" pitchFamily="34" charset="0"/>
                            <a:buChar char="•"/>
                          </a:pPr>
                          <a:r>
                            <a:rPr lang="en-US" altLang="zh-TW" sz="2000" dirty="0"/>
                            <a:t>AR</a:t>
                          </a:r>
                          <a:r>
                            <a:rPr lang="zh-TW" altLang="en-US" sz="2000" dirty="0"/>
                            <a:t>警告對</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𝑆</m:t>
                                  </m:r>
                                </m:e>
                                <m:sub>
                                  <m:r>
                                    <a:rPr lang="en-US" altLang="zh-TW" sz="2000" b="0" i="1" smtClean="0">
                                      <a:latin typeface="Cambria Math" panose="02040503050406030204" pitchFamily="18" charset="0"/>
                                    </a:rPr>
                                    <m:t>2</m:t>
                                  </m:r>
                                </m:sub>
                              </m:sSub>
                            </m:oMath>
                          </a14:m>
                          <a:r>
                            <a:rPr lang="zh-TW" altLang="en-US" sz="2000" dirty="0"/>
                            <a:t> </a:t>
                          </a:r>
                          <a14:m>
                            <m:oMath xmlns:m="http://schemas.openxmlformats.org/officeDocument/2006/math">
                              <m:r>
                                <a:rPr lang="zh-TW" altLang="en-US" sz="2000" i="1" dirty="0">
                                  <a:latin typeface="Cambria Math" panose="02040503050406030204" pitchFamily="18" charset="0"/>
                                </a:rPr>
                                <m:t>、</m:t>
                              </m:r>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i="1" smtClean="0">
                                      <a:latin typeface="Cambria Math" panose="02040503050406030204" pitchFamily="18" charset="0"/>
                                    </a:rPr>
                                    <m:t>2</m:t>
                                  </m:r>
                                </m:sub>
                              </m:sSub>
                            </m:oMath>
                          </a14:m>
                          <a:r>
                            <a:rPr lang="zh-TW" altLang="en-US" sz="2000" dirty="0"/>
                            <a:t> 、</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TTC</m:t>
                                  </m:r>
                                </m:e>
                                <m:sub>
                                  <m:r>
                                    <a:rPr lang="en-US" altLang="zh-TW" sz="2000" i="1" smtClean="0">
                                      <a:latin typeface="Cambria Math" panose="02040503050406030204" pitchFamily="18" charset="0"/>
                                    </a:rPr>
                                    <m:t>2</m:t>
                                  </m:r>
                                </m:sub>
                              </m:sSub>
                            </m:oMath>
                          </a14:m>
                          <a:r>
                            <a:rPr lang="zh-TW" altLang="en-US" sz="2000" dirty="0"/>
                            <a:t>、 </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TTZ</m:t>
                                  </m:r>
                                </m:e>
                                <m:sub>
                                  <m:r>
                                    <a:rPr lang="en-US" altLang="zh-TW" sz="2000" i="1" smtClean="0">
                                      <a:latin typeface="Cambria Math" panose="02040503050406030204" pitchFamily="18" charset="0"/>
                                    </a:rPr>
                                    <m:t>2</m:t>
                                  </m:r>
                                </m:sub>
                              </m:sSub>
                            </m:oMath>
                          </a14:m>
                          <a:r>
                            <a:rPr lang="zh-TW" altLang="en-US" sz="2000" dirty="0"/>
                            <a:t> 有顯著影響</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55235433"/>
                      </a:ext>
                    </a:extLst>
                  </a:tr>
                  <a:tr h="416253">
                    <a:tc vMerge="1">
                      <a:txBody>
                        <a:bodyPr/>
                        <a:lstStyle/>
                        <a:p>
                          <a:endParaRPr lang="zh-TW" altLang="en-US" dirty="0"/>
                        </a:p>
                      </a:txBody>
                      <a:tcPr>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zh-TW" altLang="en-US" sz="2000" i="0" dirty="0"/>
                            <a:t>駕駛員踩下煞車踏板</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i="1" smtClean="0">
                                      <a:latin typeface="Cambria Math" panose="02040503050406030204" pitchFamily="18" charset="0"/>
                                    </a:rPr>
                                    <m:t>2</m:t>
                                  </m:r>
                                </m:sub>
                              </m:sSub>
                            </m:oMath>
                          </a14:m>
                          <a:r>
                            <a:rPr lang="zh-TW" altLang="en-US" sz="2000" dirty="0"/>
                            <a:t> </a:t>
                          </a:r>
                          <a:r>
                            <a:rPr lang="en-US" altLang="zh-TW" sz="2000" dirty="0"/>
                            <a:t>(F = 65.246, p &lt;</a:t>
                          </a:r>
                          <a:r>
                            <a:rPr lang="zh-TW" altLang="en-US" sz="2000" dirty="0"/>
                            <a:t> </a:t>
                          </a:r>
                          <a:r>
                            <a:rPr lang="en-US" altLang="zh-TW" sz="2000" dirty="0"/>
                            <a:t>0.001, partial eta squared = 0.842, observed power = 1.000)</a:t>
                          </a:r>
                          <a:endParaRPr lang="zh-TW" altLang="en-US" sz="2000"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2566613"/>
                      </a:ext>
                    </a:extLst>
                  </a:tr>
                  <a:tr h="416253">
                    <a:tc vMerge="1">
                      <a:txBody>
                        <a:bodyPr/>
                        <a:lstStyle/>
                        <a:p>
                          <a:pPr algn="ctr">
                            <a:lnSpc>
                              <a:spcPct val="150000"/>
                            </a:lnSpc>
                          </a:pP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698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zh-TW" altLang="en-US" sz="2000" dirty="0"/>
                            <a:t>在基線的</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i="1" smtClean="0">
                                      <a:latin typeface="Cambria Math" panose="02040503050406030204" pitchFamily="18" charset="0"/>
                                    </a:rPr>
                                    <m:t>2</m:t>
                                  </m:r>
                                </m:sub>
                              </m:sSub>
                            </m:oMath>
                          </a14:m>
                          <a:r>
                            <a:rPr lang="zh-TW" altLang="en-US" sz="2000" dirty="0"/>
                            <a:t>平均值為</a:t>
                          </a:r>
                          <a:r>
                            <a:rPr lang="en-US" altLang="zh-TW" sz="2000" dirty="0"/>
                            <a:t>20</a:t>
                          </a:r>
                          <a:r>
                            <a:rPr lang="zh-TW" altLang="en-US" sz="2000" dirty="0"/>
                            <a:t>公尺；在</a:t>
                          </a:r>
                          <a:r>
                            <a:rPr lang="en-US" altLang="zh-TW" sz="2000" dirty="0"/>
                            <a:t>AR</a:t>
                          </a:r>
                          <a:r>
                            <a:rPr lang="zh-TW" altLang="en-US" sz="2000" dirty="0"/>
                            <a:t>警告</a:t>
                          </a:r>
                          <a:r>
                            <a:rPr lang="en-US" altLang="zh-TW" sz="2000" dirty="0"/>
                            <a:t>(</a:t>
                          </a:r>
                          <a:r>
                            <a:rPr lang="zh-TW" altLang="en-US" sz="2000" dirty="0"/>
                            <a:t>視覺、視聽覺</a:t>
                          </a:r>
                          <a:r>
                            <a:rPr lang="en-US" altLang="zh-TW" sz="2000" dirty="0"/>
                            <a:t>)</a:t>
                          </a:r>
                          <a:r>
                            <a:rPr lang="zh-TW" altLang="en-US" sz="2000" dirty="0"/>
                            <a:t>的</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i="1" smtClean="0">
                                      <a:latin typeface="Cambria Math" panose="02040503050406030204" pitchFamily="18" charset="0"/>
                                    </a:rPr>
                                    <m:t>2</m:t>
                                  </m:r>
                                </m:sub>
                              </m:sSub>
                            </m:oMath>
                          </a14:m>
                          <a:r>
                            <a:rPr lang="zh-TW" altLang="en-US" sz="2000" dirty="0"/>
                            <a:t>平均值為</a:t>
                          </a:r>
                          <a:r>
                            <a:rPr lang="en-US" altLang="zh-TW" sz="2000" dirty="0"/>
                            <a:t>40</a:t>
                          </a:r>
                          <a:r>
                            <a:rPr lang="zh-TW" altLang="en-US" sz="2000" dirty="0"/>
                            <a:t>公尺</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7985790"/>
                      </a:ext>
                    </a:extLst>
                  </a:tr>
                </a:tbl>
              </a:graphicData>
            </a:graphic>
          </p:graphicFrame>
        </mc:Choice>
        <mc:Fallback xmlns="">
          <p:graphicFrame>
            <p:nvGraphicFramePr>
              <p:cNvPr id="5" name="表格 5">
                <a:extLst>
                  <a:ext uri="{FF2B5EF4-FFF2-40B4-BE49-F238E27FC236}">
                    <a16:creationId xmlns:a16="http://schemas.microsoft.com/office/drawing/2014/main" id="{CCEB1CC2-C86A-7580-411A-B6631F6FA3B0}"/>
                  </a:ext>
                </a:extLst>
              </p:cNvPr>
              <p:cNvGraphicFramePr>
                <a:graphicFrameLocks noGrp="1"/>
              </p:cNvGraphicFramePr>
              <p:nvPr>
                <p:extLst>
                  <p:ext uri="{D42A27DB-BD31-4B8C-83A1-F6EECF244321}">
                    <p14:modId xmlns:p14="http://schemas.microsoft.com/office/powerpoint/2010/main" val="2040786080"/>
                  </p:ext>
                </p:extLst>
              </p:nvPr>
            </p:nvGraphicFramePr>
            <p:xfrm>
              <a:off x="497368" y="1082057"/>
              <a:ext cx="11195533" cy="1941576"/>
            </p:xfrm>
            <a:graphic>
              <a:graphicData uri="http://schemas.openxmlformats.org/drawingml/2006/table">
                <a:tbl>
                  <a:tblPr firstRow="1" bandRow="1">
                    <a:tableStyleId>{5940675A-B579-460E-94D1-54222C63F5DA}</a:tableStyleId>
                  </a:tblPr>
                  <a:tblGrid>
                    <a:gridCol w="1385675">
                      <a:extLst>
                        <a:ext uri="{9D8B030D-6E8A-4147-A177-3AD203B41FA5}">
                          <a16:colId xmlns:a16="http://schemas.microsoft.com/office/drawing/2014/main" val="3480038523"/>
                        </a:ext>
                      </a:extLst>
                    </a:gridCol>
                    <a:gridCol w="9809858">
                      <a:extLst>
                        <a:ext uri="{9D8B030D-6E8A-4147-A177-3AD203B41FA5}">
                          <a16:colId xmlns:a16="http://schemas.microsoft.com/office/drawing/2014/main" val="3085165895"/>
                        </a:ext>
                      </a:extLst>
                    </a:gridCol>
                  </a:tblGrid>
                  <a:tr h="494792">
                    <a:tc rowSpan="3">
                      <a:txBody>
                        <a:bodyPr/>
                        <a:lstStyle/>
                        <a:p>
                          <a:pPr algn="ctr">
                            <a:lnSpc>
                              <a:spcPct val="150000"/>
                            </a:lnSpc>
                          </a:pPr>
                          <a:r>
                            <a:rPr lang="zh-TW" altLang="en-US" sz="2000" b="1" dirty="0"/>
                            <a:t>踩煞車</a:t>
                          </a: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blipFill>
                          <a:blip r:embed="rId3"/>
                          <a:stretch>
                            <a:fillRect l="-14091" t="-1220" r="-62" b="-310976"/>
                          </a:stretch>
                        </a:blipFill>
                      </a:tcPr>
                    </a:tc>
                    <a:extLst>
                      <a:ext uri="{0D108BD9-81ED-4DB2-BD59-A6C34878D82A}">
                        <a16:rowId xmlns:a16="http://schemas.microsoft.com/office/drawing/2014/main" val="555235433"/>
                      </a:ext>
                    </a:extLst>
                  </a:tr>
                  <a:tr h="951992">
                    <a:tc vMerge="1">
                      <a:txBody>
                        <a:bodyPr/>
                        <a:lstStyle/>
                        <a:p>
                          <a:endParaRPr lang="zh-TW" altLang="en-US" dirty="0"/>
                        </a:p>
                      </a:txBody>
                      <a:tcPr>
                        <a:lnT w="12700" cap="flat" cmpd="sng" algn="ctr">
                          <a:solidFill>
                            <a:schemeClr val="tx1"/>
                          </a:solidFill>
                          <a:prstDash val="solid"/>
                          <a:round/>
                          <a:headEnd type="none" w="med" len="med"/>
                          <a:tailEnd type="none" w="med" len="med"/>
                        </a:lnT>
                      </a:tcPr>
                    </a:tc>
                    <a:tc>
                      <a:txBody>
                        <a:bodyPr/>
                        <a:lstStyle/>
                        <a:p>
                          <a:endParaRPr lang="zh-TW"/>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4091" t="-53205" r="-62" b="-63462"/>
                          </a:stretch>
                        </a:blipFill>
                      </a:tcPr>
                    </a:tc>
                    <a:extLst>
                      <a:ext uri="{0D108BD9-81ED-4DB2-BD59-A6C34878D82A}">
                        <a16:rowId xmlns:a16="http://schemas.microsoft.com/office/drawing/2014/main" val="2632566613"/>
                      </a:ext>
                    </a:extLst>
                  </a:tr>
                  <a:tr h="494792">
                    <a:tc vMerge="1">
                      <a:txBody>
                        <a:bodyPr/>
                        <a:lstStyle/>
                        <a:p>
                          <a:pPr algn="ctr">
                            <a:lnSpc>
                              <a:spcPct val="150000"/>
                            </a:lnSpc>
                          </a:pPr>
                          <a:endParaRPr lang="en-US" altLang="zh-TW"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zh-TW"/>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091" t="-291463" r="-62" b="-20732"/>
                          </a:stretch>
                        </a:blipFill>
                      </a:tcPr>
                    </a:tc>
                    <a:extLst>
                      <a:ext uri="{0D108BD9-81ED-4DB2-BD59-A6C34878D82A}">
                        <a16:rowId xmlns:a16="http://schemas.microsoft.com/office/drawing/2014/main" val="567985790"/>
                      </a:ext>
                    </a:extLst>
                  </a:tr>
                </a:tbl>
              </a:graphicData>
            </a:graphic>
          </p:graphicFrame>
        </mc:Fallback>
      </mc:AlternateContent>
      <p:grpSp>
        <p:nvGrpSpPr>
          <p:cNvPr id="8" name="群組 7">
            <a:extLst>
              <a:ext uri="{FF2B5EF4-FFF2-40B4-BE49-F238E27FC236}">
                <a16:creationId xmlns:a16="http://schemas.microsoft.com/office/drawing/2014/main" id="{7DFC9F09-35AA-AED1-41D4-863C56C2E6CF}"/>
              </a:ext>
            </a:extLst>
          </p:cNvPr>
          <p:cNvGrpSpPr/>
          <p:nvPr/>
        </p:nvGrpSpPr>
        <p:grpSpPr>
          <a:xfrm>
            <a:off x="1195657" y="3046931"/>
            <a:ext cx="10162153" cy="3470601"/>
            <a:chOff x="1658857" y="3662843"/>
            <a:chExt cx="8876112" cy="3022437"/>
          </a:xfrm>
        </p:grpSpPr>
        <p:pic>
          <p:nvPicPr>
            <p:cNvPr id="6" name="圖片 5">
              <a:extLst>
                <a:ext uri="{FF2B5EF4-FFF2-40B4-BE49-F238E27FC236}">
                  <a16:creationId xmlns:a16="http://schemas.microsoft.com/office/drawing/2014/main" id="{01EA38F4-AC14-E6BC-48EC-8BEA484BD777}"/>
                </a:ext>
              </a:extLst>
            </p:cNvPr>
            <p:cNvPicPr>
              <a:picLocks noChangeAspect="1"/>
            </p:cNvPicPr>
            <p:nvPr/>
          </p:nvPicPr>
          <p:blipFill>
            <a:blip r:embed="rId4"/>
            <a:stretch>
              <a:fillRect/>
            </a:stretch>
          </p:blipFill>
          <p:spPr>
            <a:xfrm>
              <a:off x="1658857" y="4324612"/>
              <a:ext cx="8876112" cy="2360668"/>
            </a:xfrm>
            <a:prstGeom prst="rect">
              <a:avLst/>
            </a:prstGeom>
          </p:spPr>
        </p:pic>
        <p:pic>
          <p:nvPicPr>
            <p:cNvPr id="7" name="圖片 6">
              <a:extLst>
                <a:ext uri="{FF2B5EF4-FFF2-40B4-BE49-F238E27FC236}">
                  <a16:creationId xmlns:a16="http://schemas.microsoft.com/office/drawing/2014/main" id="{DB5C6DE9-EA08-566E-426B-082660B6C5EF}"/>
                </a:ext>
              </a:extLst>
            </p:cNvPr>
            <p:cNvPicPr>
              <a:picLocks noChangeAspect="1"/>
            </p:cNvPicPr>
            <p:nvPr/>
          </p:nvPicPr>
          <p:blipFill rotWithShape="1">
            <a:blip r:embed="rId5"/>
            <a:srcRect b="87567"/>
            <a:stretch/>
          </p:blipFill>
          <p:spPr>
            <a:xfrm>
              <a:off x="1658857" y="3662843"/>
              <a:ext cx="8874286" cy="661769"/>
            </a:xfrm>
            <a:prstGeom prst="rect">
              <a:avLst/>
            </a:prstGeom>
          </p:spPr>
        </p:pic>
      </p:grpSp>
      <p:sp>
        <p:nvSpPr>
          <p:cNvPr id="9" name="文字方塊 8">
            <a:extLst>
              <a:ext uri="{FF2B5EF4-FFF2-40B4-BE49-F238E27FC236}">
                <a16:creationId xmlns:a16="http://schemas.microsoft.com/office/drawing/2014/main" id="{D6C30CA8-BD8A-7469-8331-DCFB033549D1}"/>
              </a:ext>
            </a:extLst>
          </p:cNvPr>
          <p:cNvSpPr txBox="1"/>
          <p:nvPr/>
        </p:nvSpPr>
        <p:spPr>
          <a:xfrm>
            <a:off x="4139932" y="371245"/>
            <a:ext cx="1210588" cy="400110"/>
          </a:xfrm>
          <a:prstGeom prst="rect">
            <a:avLst/>
          </a:prstGeom>
          <a:noFill/>
        </p:spPr>
        <p:txBody>
          <a:bodyPr wrap="none" rtlCol="0">
            <a:spAutoFit/>
          </a:bodyPr>
          <a:lstStyle/>
          <a:p>
            <a:r>
              <a:rPr lang="zh-TW" altLang="en-US" sz="2000" b="1" dirty="0">
                <a:highlight>
                  <a:srgbClr val="FFFF00"/>
                </a:highlight>
              </a:rPr>
              <a:t>駕駛行為</a:t>
            </a:r>
          </a:p>
        </p:txBody>
      </p:sp>
    </p:spTree>
    <p:extLst>
      <p:ext uri="{BB962C8B-B14F-4D97-AF65-F5344CB8AC3E}">
        <p14:creationId xmlns:p14="http://schemas.microsoft.com/office/powerpoint/2010/main" val="2140634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DEA837D-DF49-F286-D73F-39EF432E46EF}"/>
              </a:ext>
            </a:extLst>
          </p:cNvPr>
          <p:cNvSpPr txBox="1"/>
          <p:nvPr/>
        </p:nvSpPr>
        <p:spPr>
          <a:xfrm>
            <a:off x="1750979" y="340468"/>
            <a:ext cx="2310376" cy="461665"/>
          </a:xfrm>
          <a:prstGeom prst="rect">
            <a:avLst/>
          </a:prstGeom>
          <a:noFill/>
        </p:spPr>
        <p:txBody>
          <a:bodyPr wrap="none" rtlCol="0">
            <a:spAutoFit/>
          </a:bodyPr>
          <a:lstStyle/>
          <a:p>
            <a:r>
              <a:rPr lang="en-US" altLang="zh-TW" sz="2400" b="1" dirty="0"/>
              <a:t>Introduction</a:t>
            </a:r>
            <a:r>
              <a:rPr lang="zh-TW" altLang="en-US" sz="2400" b="1" dirty="0"/>
              <a:t>  </a:t>
            </a:r>
          </a:p>
        </p:txBody>
      </p:sp>
      <p:sp>
        <p:nvSpPr>
          <p:cNvPr id="2" name="文字方塊 1">
            <a:extLst>
              <a:ext uri="{FF2B5EF4-FFF2-40B4-BE49-F238E27FC236}">
                <a16:creationId xmlns:a16="http://schemas.microsoft.com/office/drawing/2014/main" id="{44F72B1C-3E78-8DEC-B36D-5177AB48A0F6}"/>
              </a:ext>
            </a:extLst>
          </p:cNvPr>
          <p:cNvSpPr txBox="1"/>
          <p:nvPr/>
        </p:nvSpPr>
        <p:spPr>
          <a:xfrm>
            <a:off x="283779" y="1018608"/>
            <a:ext cx="11319642" cy="326961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根據全球道路安全狀況的報告</a:t>
            </a:r>
            <a:r>
              <a:rPr lang="en-US" altLang="zh-TW" sz="2000" dirty="0"/>
              <a:t> (World Health </a:t>
            </a:r>
            <a:r>
              <a:rPr lang="en-US" altLang="zh-TW" sz="2000" dirty="0" err="1"/>
              <a:t>Organization</a:t>
            </a:r>
            <a:r>
              <a:rPr lang="en-US" altLang="zh-TW" sz="2000" dirty="0"/>
              <a:t>, 2018)</a:t>
            </a:r>
            <a:r>
              <a:rPr lang="zh-TW" altLang="en-US" sz="2000" dirty="0"/>
              <a:t> ，道路交通事故是目前第八大死亡原因，尤其是年齡介於</a:t>
            </a:r>
            <a:r>
              <a:rPr lang="en-US" altLang="zh-TW" sz="2000" dirty="0"/>
              <a:t>5</a:t>
            </a:r>
            <a:r>
              <a:rPr lang="zh-TW" altLang="en-US" sz="2000" dirty="0"/>
              <a:t>至</a:t>
            </a:r>
            <a:r>
              <a:rPr lang="en-US" altLang="zh-TW" sz="2000" dirty="0"/>
              <a:t>29</a:t>
            </a:r>
            <a:r>
              <a:rPr lang="zh-TW" altLang="en-US" sz="2000" dirty="0"/>
              <a:t>歲的人最危險。每年有超過</a:t>
            </a:r>
            <a:r>
              <a:rPr lang="en-US" altLang="zh-TW" sz="2000" dirty="0"/>
              <a:t>135</a:t>
            </a:r>
            <a:r>
              <a:rPr lang="zh-TW" altLang="en-US" sz="2000" dirty="0"/>
              <a:t>萬人死於道路交通事故，約有</a:t>
            </a:r>
            <a:r>
              <a:rPr lang="en-US" altLang="zh-TW" sz="2000" dirty="0"/>
              <a:t>5000</a:t>
            </a:r>
            <a:r>
              <a:rPr lang="zh-TW" altLang="en-US" sz="2000" dirty="0"/>
              <a:t>萬人受傷</a:t>
            </a:r>
            <a:endParaRPr lang="en-US" altLang="zh-TW" sz="2000" dirty="0"/>
          </a:p>
          <a:p>
            <a:pPr marL="342900" indent="-342900">
              <a:lnSpc>
                <a:spcPct val="150000"/>
              </a:lnSpc>
              <a:buFont typeface="Arial" panose="020B0604020202020204" pitchFamily="34" charset="0"/>
              <a:buChar char="•"/>
            </a:pPr>
            <a:r>
              <a:rPr lang="zh-TW" altLang="en-US" sz="2000" dirty="0"/>
              <a:t>全世界一半以上的道路死亡事故涉及行人、騎自行車的人和騎摩托車的人，在許多國家的道路交通系統設計仍然經常被忽略。根據統計，弱勢道路使用者佔所有死亡人數的</a:t>
            </a:r>
            <a:r>
              <a:rPr lang="en-US" altLang="zh-TW" sz="2000" dirty="0"/>
              <a:t>54%</a:t>
            </a:r>
            <a:r>
              <a:rPr lang="zh-TW" altLang="en-US" sz="2000" dirty="0"/>
              <a:t>，超過</a:t>
            </a:r>
            <a:r>
              <a:rPr lang="en-US" altLang="zh-TW" sz="2000" dirty="0"/>
              <a:t>280,000</a:t>
            </a:r>
            <a:r>
              <a:rPr lang="zh-TW" altLang="en-US" sz="2000" dirty="0"/>
              <a:t>的道路事故受害者都是行人</a:t>
            </a:r>
            <a:endParaRPr lang="en-US" altLang="zh-TW" sz="2000" dirty="0"/>
          </a:p>
          <a:p>
            <a:pPr marL="342900" indent="-342900">
              <a:lnSpc>
                <a:spcPct val="150000"/>
              </a:lnSpc>
              <a:buFont typeface="Arial" panose="020B0604020202020204" pitchFamily="34" charset="0"/>
              <a:buChar char="•"/>
            </a:pPr>
            <a:endParaRPr lang="en-US" altLang="zh-TW" sz="2000" dirty="0"/>
          </a:p>
        </p:txBody>
      </p:sp>
      <p:sp>
        <p:nvSpPr>
          <p:cNvPr id="3" name="文字方塊 2">
            <a:extLst>
              <a:ext uri="{FF2B5EF4-FFF2-40B4-BE49-F238E27FC236}">
                <a16:creationId xmlns:a16="http://schemas.microsoft.com/office/drawing/2014/main" id="{D0CE1875-ACF3-6426-368A-B4FD3DF7B63A}"/>
              </a:ext>
            </a:extLst>
          </p:cNvPr>
          <p:cNvSpPr txBox="1"/>
          <p:nvPr/>
        </p:nvSpPr>
        <p:spPr>
          <a:xfrm>
            <a:off x="1750979" y="340468"/>
            <a:ext cx="3632854" cy="461665"/>
          </a:xfrm>
          <a:prstGeom prst="rect">
            <a:avLst/>
          </a:prstGeom>
          <a:noFill/>
        </p:spPr>
        <p:txBody>
          <a:bodyPr wrap="none" rtlCol="0">
            <a:spAutoFit/>
          </a:bodyPr>
          <a:lstStyle/>
          <a:p>
            <a:r>
              <a:rPr lang="en-US" altLang="zh-TW" sz="2400" b="1" dirty="0"/>
              <a:t>Introduction</a:t>
            </a:r>
            <a:r>
              <a:rPr lang="zh-TW" altLang="en-US" sz="2400" b="1" dirty="0"/>
              <a:t>   背景動機</a:t>
            </a:r>
          </a:p>
        </p:txBody>
      </p:sp>
      <p:sp>
        <p:nvSpPr>
          <p:cNvPr id="5" name="文字方塊 4">
            <a:extLst>
              <a:ext uri="{FF2B5EF4-FFF2-40B4-BE49-F238E27FC236}">
                <a16:creationId xmlns:a16="http://schemas.microsoft.com/office/drawing/2014/main" id="{9FDC5AF2-C381-5B2E-B476-EA2706B348CA}"/>
              </a:ext>
            </a:extLst>
          </p:cNvPr>
          <p:cNvSpPr txBox="1"/>
          <p:nvPr/>
        </p:nvSpPr>
        <p:spPr>
          <a:xfrm>
            <a:off x="671806" y="3835708"/>
            <a:ext cx="11236415" cy="280794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TW" altLang="en-US" sz="2000" dirty="0"/>
              <a:t>在美國，</a:t>
            </a:r>
            <a:r>
              <a:rPr lang="en-US" altLang="zh-TW" sz="2000" dirty="0"/>
              <a:t>2018</a:t>
            </a:r>
            <a:r>
              <a:rPr lang="zh-TW" altLang="en-US" sz="2000" dirty="0"/>
              <a:t>年全國死於道路交通事故的行人人數為</a:t>
            </a:r>
            <a:r>
              <a:rPr lang="en-US" altLang="zh-TW" sz="2000" dirty="0"/>
              <a:t>6227</a:t>
            </a:r>
            <a:r>
              <a:rPr lang="zh-TW" altLang="en-US" sz="2000" dirty="0"/>
              <a:t>人，比</a:t>
            </a:r>
            <a:r>
              <a:rPr lang="en-US" altLang="zh-TW" sz="2000" dirty="0"/>
              <a:t>2017</a:t>
            </a:r>
            <a:r>
              <a:rPr lang="zh-TW" altLang="en-US" sz="2000" dirty="0"/>
              <a:t>年增加了</a:t>
            </a:r>
            <a:r>
              <a:rPr lang="en-US" altLang="zh-TW" sz="2000" dirty="0"/>
              <a:t>4% (Governors Highway Safety Association, 2019)</a:t>
            </a:r>
          </a:p>
          <a:p>
            <a:pPr marL="285750" indent="-285750">
              <a:lnSpc>
                <a:spcPct val="150000"/>
              </a:lnSpc>
              <a:buFont typeface="Wingdings" panose="05000000000000000000" pitchFamily="2" charset="2"/>
              <a:buChar char="Ø"/>
            </a:pPr>
            <a:r>
              <a:rPr lang="zh-TW" altLang="en-US" sz="2000" dirty="0"/>
              <a:t>在歐洲，</a:t>
            </a:r>
            <a:r>
              <a:rPr lang="en-US" altLang="zh-TW" sz="2000" dirty="0"/>
              <a:t>2016</a:t>
            </a:r>
            <a:r>
              <a:rPr lang="zh-TW" altLang="en-US" sz="2000" dirty="0"/>
              <a:t>年死於道路交通事故的行人人數為</a:t>
            </a:r>
            <a:r>
              <a:rPr lang="en-US" altLang="zh-TW" sz="2000" dirty="0"/>
              <a:t>5527</a:t>
            </a:r>
            <a:r>
              <a:rPr lang="zh-TW" altLang="en-US" sz="2000" dirty="0"/>
              <a:t>人，佔所有死亡事故的</a:t>
            </a:r>
            <a:r>
              <a:rPr lang="en-US" altLang="zh-TW" sz="2000" dirty="0"/>
              <a:t>21% (European Road Safety Observatory (2018))</a:t>
            </a:r>
          </a:p>
          <a:p>
            <a:pPr marL="285750" indent="-285750">
              <a:lnSpc>
                <a:spcPct val="150000"/>
              </a:lnSpc>
              <a:buFont typeface="Wingdings" panose="05000000000000000000" pitchFamily="2" charset="2"/>
              <a:buChar char="Ø"/>
            </a:pPr>
            <a:r>
              <a:rPr lang="zh-TW" altLang="en-US" sz="2000" dirty="0"/>
              <a:t>在義大利，有</a:t>
            </a:r>
            <a:r>
              <a:rPr lang="en-US" altLang="zh-TW" sz="2000" dirty="0"/>
              <a:t>7663</a:t>
            </a:r>
            <a:r>
              <a:rPr lang="zh-TW" altLang="en-US" sz="2000" dirty="0"/>
              <a:t>起交通事故是由駕駛員不禮讓行人所導致的，而有</a:t>
            </a:r>
            <a:r>
              <a:rPr lang="en-US" altLang="zh-TW" sz="2000" dirty="0"/>
              <a:t>7204</a:t>
            </a:r>
            <a:r>
              <a:rPr lang="zh-TW" altLang="en-US" sz="2000" dirty="0"/>
              <a:t>起交通事故是因為行人未走斑馬線所造成的</a:t>
            </a:r>
            <a:r>
              <a:rPr lang="en-US" altLang="zh-TW" sz="2000" dirty="0"/>
              <a:t> (ACI-ISTAT, 2020)</a:t>
            </a:r>
            <a:endParaRPr lang="zh-TW" altLang="en-US" sz="2000" dirty="0"/>
          </a:p>
        </p:txBody>
      </p:sp>
    </p:spTree>
    <p:extLst>
      <p:ext uri="{BB962C8B-B14F-4D97-AF65-F5344CB8AC3E}">
        <p14:creationId xmlns:p14="http://schemas.microsoft.com/office/powerpoint/2010/main" val="4270353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0E22FDD4-CEF9-1635-1AC9-5681998B9FD0}"/>
              </a:ext>
            </a:extLst>
          </p:cNvPr>
          <p:cNvSpPr txBox="1"/>
          <p:nvPr/>
        </p:nvSpPr>
        <p:spPr>
          <a:xfrm>
            <a:off x="1750979" y="340468"/>
            <a:ext cx="2463751" cy="461665"/>
          </a:xfrm>
          <a:prstGeom prst="rect">
            <a:avLst/>
          </a:prstGeom>
          <a:noFill/>
        </p:spPr>
        <p:txBody>
          <a:bodyPr wrap="none" rtlCol="0">
            <a:spAutoFit/>
          </a:bodyPr>
          <a:lstStyle/>
          <a:p>
            <a:r>
              <a:rPr lang="en-US" altLang="zh-TW" sz="2400" b="1" dirty="0"/>
              <a:t>Result </a:t>
            </a:r>
            <a:r>
              <a:rPr lang="zh-TW" altLang="en-US" sz="2400" b="1" dirty="0"/>
              <a:t>隱藏行人</a:t>
            </a:r>
          </a:p>
        </p:txBody>
      </p:sp>
      <mc:AlternateContent xmlns:mc="http://schemas.openxmlformats.org/markup-compatibility/2006" xmlns:a14="http://schemas.microsoft.com/office/drawing/2010/main">
        <mc:Choice Requires="a14">
          <p:graphicFrame>
            <p:nvGraphicFramePr>
              <p:cNvPr id="5" name="表格 5">
                <a:extLst>
                  <a:ext uri="{FF2B5EF4-FFF2-40B4-BE49-F238E27FC236}">
                    <a16:creationId xmlns:a16="http://schemas.microsoft.com/office/drawing/2014/main" id="{CCEB1CC2-C86A-7580-411A-B6631F6FA3B0}"/>
                  </a:ext>
                </a:extLst>
              </p:cNvPr>
              <p:cNvGraphicFramePr>
                <a:graphicFrameLocks noGrp="1"/>
              </p:cNvGraphicFramePr>
              <p:nvPr>
                <p:extLst>
                  <p:ext uri="{D42A27DB-BD31-4B8C-83A1-F6EECF244321}">
                    <p14:modId xmlns:p14="http://schemas.microsoft.com/office/powerpoint/2010/main" val="3666063989"/>
                  </p:ext>
                </p:extLst>
              </p:nvPr>
            </p:nvGraphicFramePr>
            <p:xfrm>
              <a:off x="595414" y="1030224"/>
              <a:ext cx="11001170" cy="2398776"/>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416253">
                    <a:tc rowSpan="3">
                      <a:txBody>
                        <a:bodyPr/>
                        <a:lstStyle/>
                        <a:p>
                          <a:pPr algn="ctr">
                            <a:lnSpc>
                              <a:spcPct val="150000"/>
                            </a:lnSpc>
                          </a:pPr>
                          <a:r>
                            <a:rPr lang="zh-TW" altLang="en-US" sz="2000" b="1" dirty="0"/>
                            <a:t>減速</a:t>
                          </a:r>
                        </a:p>
                      </a:txBody>
                      <a:tcPr anchor="ctr">
                        <a:lnL w="12700" cmpd="sng">
                          <a:noFill/>
                        </a:lnL>
                        <a:lnR w="12700" cmpd="sng">
                          <a:noFill/>
                        </a:lnR>
                        <a:lnTlToBr w="12700" cmpd="sng">
                          <a:noFill/>
                          <a:prstDash val="solid"/>
                        </a:lnTlToBr>
                        <a:lnBlToTr w="12700" cmpd="sng">
                          <a:noFill/>
                          <a:prstDash val="solid"/>
                        </a:lnBlToTr>
                      </a:tcPr>
                    </a:tc>
                    <a:tc>
                      <a:txBody>
                        <a:bodyPr/>
                        <a:lstStyle/>
                        <a:p>
                          <a:pPr marL="342900" indent="-342900" algn="l">
                            <a:lnSpc>
                              <a:spcPct val="150000"/>
                            </a:lnSpc>
                            <a:buFont typeface="Arial" panose="020B0604020202020204" pitchFamily="34" charset="0"/>
                            <a:buChar char="•"/>
                          </a:pPr>
                          <a:r>
                            <a:rPr lang="en-US" altLang="zh-TW" sz="2000" dirty="0"/>
                            <a:t>AR</a:t>
                          </a:r>
                          <a:r>
                            <a:rPr lang="zh-TW" altLang="en-US" sz="2000" dirty="0"/>
                            <a:t>警告的</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𝑑</m:t>
                                  </m:r>
                                </m:e>
                                <m:sub>
                                  <m:r>
                                    <a:rPr lang="en-US" altLang="zh-TW" sz="2000" b="0" i="1" smtClean="0">
                                      <a:latin typeface="Cambria Math" panose="02040503050406030204" pitchFamily="18" charset="0"/>
                                    </a:rPr>
                                    <m:t>𝑎𝑣</m:t>
                                  </m:r>
                                </m:sub>
                              </m:sSub>
                            </m:oMath>
                          </a14:m>
                          <a:r>
                            <a:rPr lang="zh-TW" altLang="en-US" sz="2000" dirty="0"/>
                            <a:t> 和</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𝑑</m:t>
                                  </m:r>
                                </m:e>
                                <m:sub>
                                  <m:r>
                                    <a:rPr lang="en-US" altLang="zh-TW" sz="2000" b="0" i="1" smtClean="0">
                                      <a:latin typeface="Cambria Math" panose="02040503050406030204" pitchFamily="18" charset="0"/>
                                    </a:rPr>
                                    <m:t>𝑚𝑎𝑥</m:t>
                                  </m:r>
                                </m:sub>
                              </m:sSub>
                            </m:oMath>
                          </a14:m>
                          <a:r>
                            <a:rPr lang="zh-TW" altLang="en-US" sz="2000" dirty="0"/>
                            <a:t> 皆低於基線</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9691178"/>
                      </a:ext>
                    </a:extLst>
                  </a:tr>
                  <a:tr h="416253">
                    <a:tc vMerge="1">
                      <a:txBody>
                        <a:bodyPr/>
                        <a:lstStyle/>
                        <a:p>
                          <a:pPr algn="ctr">
                            <a:lnSpc>
                              <a:spcPct val="150000"/>
                            </a:lnSpc>
                          </a:pPr>
                          <a:endParaRPr lang="zh-TW" altLang="en-US" sz="2000" b="1" dirty="0"/>
                        </a:p>
                      </a:txBody>
                      <a:tcPr anchor="ctr">
                        <a:lnL w="12700" cmpd="sng">
                          <a:noFill/>
                        </a:lnL>
                        <a:lnR w="12700" cmpd="sng">
                          <a:noFill/>
                        </a:lnR>
                        <a:lnTlToBr w="12700" cmpd="sng">
                          <a:noFill/>
                          <a:prstDash val="solid"/>
                        </a:lnTlToBr>
                        <a:lnBlToTr w="12700" cmpd="sng">
                          <a:noFill/>
                          <a:prstDash val="solid"/>
                        </a:lnBlToTr>
                      </a:tcPr>
                    </a:tc>
                    <a:tc>
                      <a:txBody>
                        <a:bodyPr/>
                        <a:lstStyle/>
                        <a:p>
                          <a:pPr marL="342900" indent="-342900" algn="l">
                            <a:lnSpc>
                              <a:spcPct val="150000"/>
                            </a:lnSpc>
                            <a:buFont typeface="Arial" panose="020B0604020202020204" pitchFamily="34" charset="0"/>
                            <a:buChar char="•"/>
                          </a:pPr>
                          <a:r>
                            <a:rPr lang="zh-TW" altLang="en-US" sz="2000" dirty="0"/>
                            <a:t>與基線</a:t>
                          </a:r>
                          <a:r>
                            <a:rPr lang="en-US" altLang="zh-TW" sz="2000" dirty="0"/>
                            <a:t>(15.46</a:t>
                          </a:r>
                          <a:r>
                            <a:rPr lang="zh-TW" altLang="en-US" sz="2000" dirty="0"/>
                            <a:t>公尺</a:t>
                          </a:r>
                          <a:r>
                            <a:rPr lang="en-US" altLang="zh-TW" sz="2000" dirty="0"/>
                            <a:t>)</a:t>
                          </a:r>
                          <a:r>
                            <a:rPr lang="zh-TW" altLang="en-US" sz="2000" dirty="0"/>
                            <a:t>相比，</a:t>
                          </a:r>
                          <a:r>
                            <a:rPr lang="en-US" altLang="zh-TW" sz="2000" dirty="0"/>
                            <a:t>AR</a:t>
                          </a:r>
                          <a:r>
                            <a:rPr lang="zh-TW" altLang="en-US" sz="2000" dirty="0"/>
                            <a:t>警告</a:t>
                          </a:r>
                          <a:r>
                            <a:rPr lang="en-US" altLang="zh-TW" sz="2000" dirty="0"/>
                            <a:t>(</a:t>
                          </a:r>
                          <a:r>
                            <a:rPr lang="zh-TW" altLang="en-US" sz="2000" dirty="0"/>
                            <a:t>視覺</a:t>
                          </a:r>
                          <a:r>
                            <a:rPr lang="en-US" altLang="zh-TW" sz="2000" dirty="0"/>
                            <a:t>)(29.57</a:t>
                          </a:r>
                          <a:r>
                            <a:rPr lang="zh-TW" altLang="en-US" sz="2000" dirty="0"/>
                            <a:t>公尺</a:t>
                          </a:r>
                          <a:r>
                            <a:rPr lang="en-US" altLang="zh-TW" sz="2000" dirty="0"/>
                            <a:t>)</a:t>
                          </a:r>
                          <a:r>
                            <a:rPr lang="zh-TW" altLang="en-US" sz="2000" dirty="0"/>
                            <a:t>和</a:t>
                          </a:r>
                          <a:r>
                            <a:rPr lang="en-US" altLang="zh-TW" sz="2000" dirty="0"/>
                            <a:t>AR</a:t>
                          </a:r>
                          <a:r>
                            <a:rPr lang="zh-TW" altLang="en-US" sz="2000" dirty="0"/>
                            <a:t>警告</a:t>
                          </a:r>
                          <a:r>
                            <a:rPr lang="en-US" altLang="zh-TW" sz="2000" dirty="0"/>
                            <a:t>(</a:t>
                          </a:r>
                          <a:r>
                            <a:rPr lang="zh-TW" altLang="en-US" sz="2000" dirty="0"/>
                            <a:t>視聽覺</a:t>
                          </a:r>
                          <a:r>
                            <a:rPr lang="en-US" altLang="zh-TW" sz="2000" dirty="0"/>
                            <a:t>)(30.94</a:t>
                          </a:r>
                          <a:r>
                            <a:rPr lang="zh-TW" altLang="en-US" sz="2000" dirty="0"/>
                            <a:t>公尺</a:t>
                          </a:r>
                          <a:r>
                            <a:rPr lang="en-US" altLang="zh-TW" sz="2000" dirty="0"/>
                            <a:t>)</a:t>
                          </a:r>
                          <a:r>
                            <a:rPr lang="zh-TW" altLang="en-US" sz="2000" dirty="0"/>
                            <a:t>的</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3</m:t>
                                  </m:r>
                                </m:sub>
                              </m:sSub>
                            </m:oMath>
                          </a14:m>
                          <a:r>
                            <a:rPr lang="zh-TW" altLang="en-US" sz="2000" dirty="0"/>
                            <a:t> 距離更長</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2024870"/>
                      </a:ext>
                    </a:extLst>
                  </a:tr>
                  <a:tr h="416253">
                    <a:tc vMerge="1">
                      <a:txBody>
                        <a:bodyPr/>
                        <a:lstStyle/>
                        <a:p>
                          <a:pPr algn="ctr">
                            <a:lnSpc>
                              <a:spcPct val="150000"/>
                            </a:lnSpc>
                          </a:pPr>
                          <a:endParaRPr lang="zh-TW" altLang="en-US" sz="2000" b="1" dirty="0"/>
                        </a:p>
                      </a:txBody>
                      <a:tcPr anchor="ctr">
                        <a:lnL w="12700" cmpd="sng">
                          <a:noFill/>
                        </a:lnL>
                        <a:lnR w="12700" cmpd="sng">
                          <a:noFill/>
                        </a:lnR>
                        <a:lnTlToBr w="12700" cmpd="sng">
                          <a:noFill/>
                          <a:prstDash val="solid"/>
                        </a:lnTlToBr>
                        <a:lnBlToTr w="12700" cmpd="sng">
                          <a:noFill/>
                          <a:prstDash val="solid"/>
                        </a:lnBlToTr>
                      </a:tcPr>
                    </a:tc>
                    <a:tc>
                      <a:txBody>
                        <a:bodyPr/>
                        <a:lstStyle/>
                        <a:p>
                          <a:pPr marL="342900" indent="-342900" algn="l">
                            <a:lnSpc>
                              <a:spcPct val="150000"/>
                            </a:lnSpc>
                            <a:buFont typeface="Arial" panose="020B0604020202020204" pitchFamily="34" charset="0"/>
                            <a:buChar char="•"/>
                          </a:pPr>
                          <a:r>
                            <a:rPr lang="zh-TW" altLang="en-US" sz="2000" dirty="0"/>
                            <a:t>與基線</a:t>
                          </a:r>
                          <a:r>
                            <a:rPr lang="en-US" altLang="zh-TW" sz="2000" dirty="0"/>
                            <a:t>(7.54</a:t>
                          </a:r>
                          <a:r>
                            <a:rPr lang="zh-TW" altLang="en-US" sz="2000" dirty="0"/>
                            <a:t>公尺</a:t>
                          </a:r>
                          <a:r>
                            <a:rPr lang="en-US" altLang="zh-TW" sz="2000" dirty="0"/>
                            <a:t>)</a:t>
                          </a:r>
                          <a:r>
                            <a:rPr lang="zh-TW" altLang="en-US" sz="2000" dirty="0"/>
                            <a:t>相比，</a:t>
                          </a:r>
                          <a:r>
                            <a:rPr lang="en-US" altLang="zh-TW" sz="2000" dirty="0"/>
                            <a:t>AR</a:t>
                          </a:r>
                          <a:r>
                            <a:rPr lang="zh-TW" altLang="en-US" sz="2000" dirty="0"/>
                            <a:t>警告</a:t>
                          </a:r>
                          <a:r>
                            <a:rPr lang="en-US" altLang="zh-TW" sz="2000" dirty="0"/>
                            <a:t>(</a:t>
                          </a:r>
                          <a:r>
                            <a:rPr lang="zh-TW" altLang="en-US" sz="2000" dirty="0"/>
                            <a:t>視覺</a:t>
                          </a:r>
                          <a:r>
                            <a:rPr lang="en-US" altLang="zh-TW" sz="2000" dirty="0"/>
                            <a:t>)(18.32</a:t>
                          </a:r>
                          <a:r>
                            <a:rPr lang="zh-TW" altLang="en-US" sz="2000" dirty="0"/>
                            <a:t>公尺</a:t>
                          </a:r>
                          <a:r>
                            <a:rPr lang="en-US" altLang="zh-TW" sz="2000" dirty="0"/>
                            <a:t>)</a:t>
                          </a:r>
                          <a:r>
                            <a:rPr lang="zh-TW" altLang="en-US" sz="2000" dirty="0"/>
                            <a:t>和</a:t>
                          </a:r>
                          <a:r>
                            <a:rPr lang="en-US" altLang="zh-TW" sz="2000" dirty="0"/>
                            <a:t>AR</a:t>
                          </a:r>
                          <a:r>
                            <a:rPr lang="zh-TW" altLang="en-US" sz="2000" dirty="0"/>
                            <a:t>警告</a:t>
                          </a:r>
                          <a:r>
                            <a:rPr lang="en-US" altLang="zh-TW" sz="2000" dirty="0"/>
                            <a:t>(</a:t>
                          </a:r>
                          <a:r>
                            <a:rPr lang="zh-TW" altLang="en-US" sz="2000" dirty="0"/>
                            <a:t>視聽覺</a:t>
                          </a:r>
                          <a:r>
                            <a:rPr lang="en-US" altLang="zh-TW" sz="2000" dirty="0"/>
                            <a:t>)(16.71</a:t>
                          </a:r>
                          <a:r>
                            <a:rPr lang="zh-TW" altLang="en-US" sz="2000" dirty="0"/>
                            <a:t>公尺</a:t>
                          </a:r>
                          <a:r>
                            <a:rPr lang="en-US" altLang="zh-TW" sz="2000" dirty="0"/>
                            <a:t>)</a:t>
                          </a:r>
                          <a:r>
                            <a:rPr lang="zh-TW" altLang="en-US" sz="2000" dirty="0"/>
                            <a:t>的</a:t>
                          </a: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b="0" i="1" smtClean="0">
                                      <a:latin typeface="Cambria Math" panose="02040503050406030204" pitchFamily="18" charset="0"/>
                                    </a:rPr>
                                    <m:t>4</m:t>
                                  </m:r>
                                </m:sub>
                              </m:sSub>
                            </m:oMath>
                          </a14:m>
                          <a:r>
                            <a:rPr lang="zh-TW" altLang="en-US" sz="2000" dirty="0"/>
                            <a:t> 距離更長</a:t>
                          </a: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749878"/>
                      </a:ext>
                    </a:extLst>
                  </a:tr>
                </a:tbl>
              </a:graphicData>
            </a:graphic>
          </p:graphicFrame>
        </mc:Choice>
        <mc:Fallback xmlns="">
          <p:graphicFrame>
            <p:nvGraphicFramePr>
              <p:cNvPr id="5" name="表格 5">
                <a:extLst>
                  <a:ext uri="{FF2B5EF4-FFF2-40B4-BE49-F238E27FC236}">
                    <a16:creationId xmlns:a16="http://schemas.microsoft.com/office/drawing/2014/main" id="{CCEB1CC2-C86A-7580-411A-B6631F6FA3B0}"/>
                  </a:ext>
                </a:extLst>
              </p:cNvPr>
              <p:cNvGraphicFramePr>
                <a:graphicFrameLocks noGrp="1"/>
              </p:cNvGraphicFramePr>
              <p:nvPr>
                <p:extLst>
                  <p:ext uri="{D42A27DB-BD31-4B8C-83A1-F6EECF244321}">
                    <p14:modId xmlns:p14="http://schemas.microsoft.com/office/powerpoint/2010/main" val="3666063989"/>
                  </p:ext>
                </p:extLst>
              </p:nvPr>
            </p:nvGraphicFramePr>
            <p:xfrm>
              <a:off x="595414" y="1030224"/>
              <a:ext cx="11001170" cy="2398776"/>
            </p:xfrm>
            <a:graphic>
              <a:graphicData uri="http://schemas.openxmlformats.org/drawingml/2006/table">
                <a:tbl>
                  <a:tblPr firstRow="1" bandRow="1">
                    <a:tableStyleId>{5940675A-B579-460E-94D1-54222C63F5DA}</a:tableStyleId>
                  </a:tblPr>
                  <a:tblGrid>
                    <a:gridCol w="1361619">
                      <a:extLst>
                        <a:ext uri="{9D8B030D-6E8A-4147-A177-3AD203B41FA5}">
                          <a16:colId xmlns:a16="http://schemas.microsoft.com/office/drawing/2014/main" val="3480038523"/>
                        </a:ext>
                      </a:extLst>
                    </a:gridCol>
                    <a:gridCol w="9639551">
                      <a:extLst>
                        <a:ext uri="{9D8B030D-6E8A-4147-A177-3AD203B41FA5}">
                          <a16:colId xmlns:a16="http://schemas.microsoft.com/office/drawing/2014/main" val="3085165895"/>
                        </a:ext>
                      </a:extLst>
                    </a:gridCol>
                  </a:tblGrid>
                  <a:tr h="494792">
                    <a:tc rowSpan="3">
                      <a:txBody>
                        <a:bodyPr/>
                        <a:lstStyle/>
                        <a:p>
                          <a:pPr algn="ctr">
                            <a:lnSpc>
                              <a:spcPct val="150000"/>
                            </a:lnSpc>
                          </a:pPr>
                          <a:r>
                            <a:rPr lang="zh-TW" altLang="en-US" sz="2000" b="1" dirty="0"/>
                            <a:t>減速</a:t>
                          </a:r>
                        </a:p>
                      </a:txBody>
                      <a:tcPr anchor="ctr">
                        <a:lnL w="12700" cmpd="sng">
                          <a:noFill/>
                        </a:lnL>
                        <a:lnR w="12700" cmpd="sng">
                          <a:noFill/>
                        </a:lnR>
                        <a:lnTlToBr w="12700" cmpd="sng">
                          <a:noFill/>
                          <a:prstDash val="solid"/>
                        </a:lnTlToBr>
                        <a:lnBlToTr w="12700" cmpd="sng">
                          <a:noFill/>
                          <a:prstDash val="solid"/>
                        </a:lnBlToTr>
                      </a:tcPr>
                    </a:tc>
                    <a:tc>
                      <a:txBody>
                        <a:bodyPr/>
                        <a:lstStyle/>
                        <a:p>
                          <a:endParaRPr lang="zh-TW"/>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4159" t="-2469" r="-63" b="-407407"/>
                          </a:stretch>
                        </a:blipFill>
                      </a:tcPr>
                    </a:tc>
                    <a:extLst>
                      <a:ext uri="{0D108BD9-81ED-4DB2-BD59-A6C34878D82A}">
                        <a16:rowId xmlns:a16="http://schemas.microsoft.com/office/drawing/2014/main" val="959691178"/>
                      </a:ext>
                    </a:extLst>
                  </a:tr>
                  <a:tr h="951992">
                    <a:tc vMerge="1">
                      <a:txBody>
                        <a:bodyPr/>
                        <a:lstStyle/>
                        <a:p>
                          <a:pPr algn="ctr">
                            <a:lnSpc>
                              <a:spcPct val="150000"/>
                            </a:lnSpc>
                          </a:pPr>
                          <a:endParaRPr lang="zh-TW" altLang="en-US" sz="2000" b="1" dirty="0"/>
                        </a:p>
                      </a:txBody>
                      <a:tcPr anchor="ctr">
                        <a:lnL w="12700" cmpd="sng">
                          <a:noFill/>
                        </a:lnL>
                        <a:lnR w="12700" cmpd="sng">
                          <a:noFill/>
                        </a:lnR>
                        <a:lnTlToBr w="12700" cmpd="sng">
                          <a:noFill/>
                          <a:prstDash val="solid"/>
                        </a:lnTlToBr>
                        <a:lnBlToTr w="12700" cmpd="sng">
                          <a:noFill/>
                          <a:prstDash val="solid"/>
                        </a:lnBlToTr>
                      </a:tcPr>
                    </a:tc>
                    <a:tc>
                      <a:txBody>
                        <a:bodyPr/>
                        <a:lstStyle/>
                        <a:p>
                          <a:endParaRPr lang="zh-TW"/>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14159" t="-52866" r="-63" b="-110191"/>
                          </a:stretch>
                        </a:blipFill>
                      </a:tcPr>
                    </a:tc>
                    <a:extLst>
                      <a:ext uri="{0D108BD9-81ED-4DB2-BD59-A6C34878D82A}">
                        <a16:rowId xmlns:a16="http://schemas.microsoft.com/office/drawing/2014/main" val="2612024870"/>
                      </a:ext>
                    </a:extLst>
                  </a:tr>
                  <a:tr h="951992">
                    <a:tc vMerge="1">
                      <a:txBody>
                        <a:bodyPr/>
                        <a:lstStyle/>
                        <a:p>
                          <a:pPr algn="ctr">
                            <a:lnSpc>
                              <a:spcPct val="150000"/>
                            </a:lnSpc>
                          </a:pPr>
                          <a:endParaRPr lang="zh-TW" altLang="en-US" sz="2000" b="1" dirty="0"/>
                        </a:p>
                      </a:txBody>
                      <a:tcPr anchor="ctr">
                        <a:lnL w="12700" cmpd="sng">
                          <a:noFill/>
                        </a:lnL>
                        <a:lnR w="12700" cmpd="sng">
                          <a:noFill/>
                        </a:lnR>
                        <a:lnTlToBr w="12700" cmpd="sng">
                          <a:noFill/>
                          <a:prstDash val="solid"/>
                        </a:lnTlToBr>
                        <a:lnBlToTr w="12700" cmpd="sng">
                          <a:noFill/>
                          <a:prstDash val="solid"/>
                        </a:lnBlToTr>
                      </a:tcPr>
                    </a:tc>
                    <a:tc>
                      <a:txBody>
                        <a:bodyPr/>
                        <a:lstStyle/>
                        <a:p>
                          <a:endParaRPr lang="zh-TW"/>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14159" t="-153846" r="-63" b="-10897"/>
                          </a:stretch>
                        </a:blipFill>
                      </a:tcPr>
                    </a:tc>
                    <a:extLst>
                      <a:ext uri="{0D108BD9-81ED-4DB2-BD59-A6C34878D82A}">
                        <a16:rowId xmlns:a16="http://schemas.microsoft.com/office/drawing/2014/main" val="3918749878"/>
                      </a:ext>
                    </a:extLst>
                  </a:tr>
                </a:tbl>
              </a:graphicData>
            </a:graphic>
          </p:graphicFrame>
        </mc:Fallback>
      </mc:AlternateContent>
      <p:sp>
        <p:nvSpPr>
          <p:cNvPr id="9" name="文字方塊 8">
            <a:extLst>
              <a:ext uri="{FF2B5EF4-FFF2-40B4-BE49-F238E27FC236}">
                <a16:creationId xmlns:a16="http://schemas.microsoft.com/office/drawing/2014/main" id="{C4EA51FF-1BD2-C5C6-D48B-C47419D4B074}"/>
              </a:ext>
            </a:extLst>
          </p:cNvPr>
          <p:cNvSpPr txBox="1"/>
          <p:nvPr/>
        </p:nvSpPr>
        <p:spPr>
          <a:xfrm>
            <a:off x="4139932" y="371245"/>
            <a:ext cx="1210588" cy="400110"/>
          </a:xfrm>
          <a:prstGeom prst="rect">
            <a:avLst/>
          </a:prstGeom>
          <a:noFill/>
        </p:spPr>
        <p:txBody>
          <a:bodyPr wrap="none" rtlCol="0">
            <a:spAutoFit/>
          </a:bodyPr>
          <a:lstStyle/>
          <a:p>
            <a:r>
              <a:rPr lang="zh-TW" altLang="en-US" sz="2000" b="1" dirty="0">
                <a:highlight>
                  <a:srgbClr val="FFFF00"/>
                </a:highlight>
              </a:rPr>
              <a:t>駕駛行為</a:t>
            </a:r>
          </a:p>
        </p:txBody>
      </p:sp>
      <p:grpSp>
        <p:nvGrpSpPr>
          <p:cNvPr id="14" name="群組 13">
            <a:extLst>
              <a:ext uri="{FF2B5EF4-FFF2-40B4-BE49-F238E27FC236}">
                <a16:creationId xmlns:a16="http://schemas.microsoft.com/office/drawing/2014/main" id="{1FD3BC61-9A0D-5F88-C42C-3161CEB157E2}"/>
              </a:ext>
            </a:extLst>
          </p:cNvPr>
          <p:cNvGrpSpPr/>
          <p:nvPr/>
        </p:nvGrpSpPr>
        <p:grpSpPr>
          <a:xfrm>
            <a:off x="2187472" y="3429000"/>
            <a:ext cx="7817053" cy="3163994"/>
            <a:chOff x="2187472" y="3429000"/>
            <a:chExt cx="7817053" cy="3163994"/>
          </a:xfrm>
        </p:grpSpPr>
        <p:grpSp>
          <p:nvGrpSpPr>
            <p:cNvPr id="8" name="群組 7">
              <a:extLst>
                <a:ext uri="{FF2B5EF4-FFF2-40B4-BE49-F238E27FC236}">
                  <a16:creationId xmlns:a16="http://schemas.microsoft.com/office/drawing/2014/main" id="{8007D556-ABB9-249F-3A23-D8FC316BDBEB}"/>
                </a:ext>
              </a:extLst>
            </p:cNvPr>
            <p:cNvGrpSpPr/>
            <p:nvPr/>
          </p:nvGrpSpPr>
          <p:grpSpPr>
            <a:xfrm>
              <a:off x="2187472" y="3429000"/>
              <a:ext cx="7817053" cy="3161126"/>
              <a:chOff x="1893141" y="3674251"/>
              <a:chExt cx="8403989" cy="3398476"/>
            </a:xfrm>
          </p:grpSpPr>
          <p:pic>
            <p:nvPicPr>
              <p:cNvPr id="6" name="圖片 5">
                <a:extLst>
                  <a:ext uri="{FF2B5EF4-FFF2-40B4-BE49-F238E27FC236}">
                    <a16:creationId xmlns:a16="http://schemas.microsoft.com/office/drawing/2014/main" id="{50D1AB62-194A-6932-6C68-161B56C398C3}"/>
                  </a:ext>
                </a:extLst>
              </p:cNvPr>
              <p:cNvPicPr>
                <a:picLocks noChangeAspect="1"/>
              </p:cNvPicPr>
              <p:nvPr/>
            </p:nvPicPr>
            <p:blipFill>
              <a:blip r:embed="rId4"/>
              <a:stretch>
                <a:fillRect/>
              </a:stretch>
            </p:blipFill>
            <p:spPr>
              <a:xfrm>
                <a:off x="1893141" y="4314590"/>
                <a:ext cx="8403989" cy="2758137"/>
              </a:xfrm>
              <a:prstGeom prst="rect">
                <a:avLst/>
              </a:prstGeom>
            </p:spPr>
          </p:pic>
          <p:pic>
            <p:nvPicPr>
              <p:cNvPr id="7" name="圖片 6">
                <a:extLst>
                  <a:ext uri="{FF2B5EF4-FFF2-40B4-BE49-F238E27FC236}">
                    <a16:creationId xmlns:a16="http://schemas.microsoft.com/office/drawing/2014/main" id="{15FED94F-3922-9D16-8EAD-F0925939AB3D}"/>
                  </a:ext>
                </a:extLst>
              </p:cNvPr>
              <p:cNvPicPr>
                <a:picLocks noChangeAspect="1"/>
              </p:cNvPicPr>
              <p:nvPr/>
            </p:nvPicPr>
            <p:blipFill rotWithShape="1">
              <a:blip r:embed="rId5"/>
              <a:srcRect b="87567"/>
              <a:stretch/>
            </p:blipFill>
            <p:spPr>
              <a:xfrm>
                <a:off x="1893141" y="3674251"/>
                <a:ext cx="8403989" cy="640339"/>
              </a:xfrm>
              <a:prstGeom prst="rect">
                <a:avLst/>
              </a:prstGeom>
            </p:spPr>
          </p:pic>
        </p:grpSp>
        <p:sp>
          <p:nvSpPr>
            <p:cNvPr id="10" name="矩形 9">
              <a:extLst>
                <a:ext uri="{FF2B5EF4-FFF2-40B4-BE49-F238E27FC236}">
                  <a16:creationId xmlns:a16="http://schemas.microsoft.com/office/drawing/2014/main" id="{59985704-EFA4-98DA-03F9-50172FFD0768}"/>
                </a:ext>
              </a:extLst>
            </p:cNvPr>
            <p:cNvSpPr/>
            <p:nvPr/>
          </p:nvSpPr>
          <p:spPr>
            <a:xfrm>
              <a:off x="3220720" y="4044937"/>
              <a:ext cx="6593840" cy="506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C3B4D0CD-5E21-E44B-2959-9D53F2422BDB}"/>
                </a:ext>
              </a:extLst>
            </p:cNvPr>
            <p:cNvSpPr/>
            <p:nvPr/>
          </p:nvSpPr>
          <p:spPr>
            <a:xfrm>
              <a:off x="3220720" y="4557417"/>
              <a:ext cx="6593840" cy="506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45A87CB8-8B9C-0D9A-ABC8-C1F69A7701C5}"/>
                </a:ext>
              </a:extLst>
            </p:cNvPr>
            <p:cNvSpPr/>
            <p:nvPr/>
          </p:nvSpPr>
          <p:spPr>
            <a:xfrm>
              <a:off x="3220720" y="5061291"/>
              <a:ext cx="6593840" cy="506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004A4A4C-AED9-8160-10F1-DE0BC8DB4F80}"/>
                </a:ext>
              </a:extLst>
            </p:cNvPr>
            <p:cNvSpPr/>
            <p:nvPr/>
          </p:nvSpPr>
          <p:spPr>
            <a:xfrm>
              <a:off x="3220720" y="6086251"/>
              <a:ext cx="6593840" cy="5067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76525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917DF6A-B88C-0A59-A142-25085EEB8996}"/>
              </a:ext>
            </a:extLst>
          </p:cNvPr>
          <p:cNvSpPr txBox="1"/>
          <p:nvPr/>
        </p:nvSpPr>
        <p:spPr>
          <a:xfrm>
            <a:off x="1750979" y="340468"/>
            <a:ext cx="4113242" cy="461665"/>
          </a:xfrm>
          <a:prstGeom prst="rect">
            <a:avLst/>
          </a:prstGeom>
          <a:noFill/>
        </p:spPr>
        <p:txBody>
          <a:bodyPr wrap="none" rtlCol="0">
            <a:spAutoFit/>
          </a:bodyPr>
          <a:lstStyle/>
          <a:p>
            <a:r>
              <a:rPr lang="en-US" altLang="zh-TW" sz="2400" b="1" dirty="0"/>
              <a:t>Result </a:t>
            </a:r>
            <a:r>
              <a:rPr lang="zh-TW" altLang="en-US" sz="2400" b="1" dirty="0"/>
              <a:t>可視行人</a:t>
            </a:r>
            <a:r>
              <a:rPr lang="en-US" altLang="zh-TW" sz="2400" b="1" dirty="0"/>
              <a:t>vs.</a:t>
            </a:r>
            <a:r>
              <a:rPr lang="zh-TW" altLang="en-US" sz="2400" b="1" dirty="0"/>
              <a:t>隱藏行人</a:t>
            </a:r>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CD04AC7A-A145-CDFD-0166-5A6EDAFD802E}"/>
                  </a:ext>
                </a:extLst>
              </p:cNvPr>
              <p:cNvSpPr txBox="1"/>
              <p:nvPr/>
            </p:nvSpPr>
            <p:spPr>
              <a:xfrm>
                <a:off x="537410" y="1022543"/>
                <a:ext cx="11117179" cy="529003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比較可視行人和隱藏行人之間</a:t>
                </a:r>
                <a:r>
                  <a:rPr lang="en-US" altLang="zh-TW" sz="2000" dirty="0"/>
                  <a:t>AR</a:t>
                </a:r>
                <a:r>
                  <a:rPr lang="zh-TW" altLang="en-US" sz="2000" dirty="0"/>
                  <a:t>警告有效性的結果證明了</a:t>
                </a:r>
                <a:r>
                  <a:rPr lang="en-US" altLang="zh-TW" sz="2000" dirty="0"/>
                  <a:t>AR</a:t>
                </a:r>
                <a:r>
                  <a:rPr lang="zh-TW" altLang="en-US" sz="2000" dirty="0"/>
                  <a:t>警告可以提高駕駛性能和行人過馬路的安全性</a:t>
                </a:r>
                <a:endParaRPr lang="en-US" altLang="zh-TW" sz="2000" dirty="0"/>
              </a:p>
              <a:p>
                <a:pPr marL="342900" indent="-342900">
                  <a:lnSpc>
                    <a:spcPct val="150000"/>
                  </a:lnSpc>
                  <a:buFont typeface="Arial" panose="020B0604020202020204" pitchFamily="34" charset="0"/>
                  <a:buChar char="•"/>
                </a:pPr>
                <a:r>
                  <a:rPr lang="zh-TW" altLang="en-US" sz="2000" dirty="0"/>
                  <a:t>比較兩種</a:t>
                </a:r>
                <a:r>
                  <a:rPr lang="en-US" altLang="zh-TW" sz="2000" dirty="0"/>
                  <a:t>AR</a:t>
                </a:r>
                <a:r>
                  <a:rPr lang="zh-TW" altLang="en-US" sz="2000" dirty="0"/>
                  <a:t>警告系統可發現，視覺的</a:t>
                </a:r>
                <a:r>
                  <a:rPr lang="en-US" altLang="zh-TW" sz="2000" dirty="0"/>
                  <a:t>AR</a:t>
                </a:r>
                <a:r>
                  <a:rPr lang="zh-TW" altLang="en-US" sz="2000" dirty="0"/>
                  <a:t>警告是最有效的，視聽覺的</a:t>
                </a:r>
                <a:r>
                  <a:rPr lang="en-US" altLang="zh-TW" sz="2000" dirty="0"/>
                  <a:t>AR</a:t>
                </a:r>
                <a:r>
                  <a:rPr lang="zh-TW" altLang="en-US" sz="2000" dirty="0"/>
                  <a:t>警告並沒有對駕駛性能和安全性有更進一步的改進。這與過去的研究相同</a:t>
                </a:r>
                <a:r>
                  <a:rPr lang="en-US" altLang="zh-TW" sz="2000" dirty="0"/>
                  <a:t>(Schwarz and </a:t>
                </a:r>
                <a:r>
                  <a:rPr lang="en-US" altLang="zh-TW" sz="2000" dirty="0" err="1"/>
                  <a:t>Fastenmeier</a:t>
                </a:r>
                <a:r>
                  <a:rPr lang="en-US" altLang="zh-TW" sz="2000" dirty="0"/>
                  <a:t> (2017))</a:t>
                </a:r>
                <a:r>
                  <a:rPr lang="zh-TW" altLang="en-US" sz="2000" dirty="0"/>
                  <a:t>，評估不同的</a:t>
                </a:r>
                <a:r>
                  <a:rPr lang="en-US" altLang="zh-TW" sz="2000" dirty="0"/>
                  <a:t>AR</a:t>
                </a:r>
                <a:r>
                  <a:rPr lang="zh-TW" altLang="en-US" sz="2000" dirty="0"/>
                  <a:t>警告模式以降低行駛速度，結果得出視覺警告的有效性高於聽覺警告。</a:t>
                </a:r>
                <a:endParaRPr lang="en-US" altLang="zh-TW" sz="2000" dirty="0"/>
              </a:p>
              <a:p>
                <a:pPr marL="342900" indent="-342900">
                  <a:lnSpc>
                    <a:spcPct val="150000"/>
                  </a:lnSpc>
                  <a:buFont typeface="Arial" panose="020B0604020202020204" pitchFamily="34" charset="0"/>
                  <a:buChar char="•"/>
                </a:pPr>
                <a:r>
                  <a:rPr lang="en-US" altLang="zh-TW" sz="2000" dirty="0"/>
                  <a:t>AR</a:t>
                </a:r>
                <a:r>
                  <a:rPr lang="zh-TW" altLang="en-US" sz="2000" dirty="0"/>
                  <a:t>警告系統的有效性在隱藏行人體現出來，尤其在視聽覺</a:t>
                </a:r>
                <a:r>
                  <a:rPr lang="en-US" altLang="zh-TW" sz="2000" dirty="0"/>
                  <a:t>AR</a:t>
                </a:r>
                <a:r>
                  <a:rPr lang="zh-TW" altLang="en-US" sz="2000" dirty="0"/>
                  <a:t>警告的事故率為</a:t>
                </a:r>
                <a:r>
                  <a:rPr lang="en-US" altLang="zh-TW" sz="2000" dirty="0"/>
                  <a:t>0%</a:t>
                </a:r>
              </a:p>
              <a:p>
                <a:pPr marL="342900" indent="-342900">
                  <a:lnSpc>
                    <a:spcPct val="150000"/>
                  </a:lnSpc>
                  <a:buFont typeface="Arial" panose="020B0604020202020204" pitchFamily="34" charset="0"/>
                  <a:buChar char="•"/>
                </a:pPr>
                <a:r>
                  <a:rPr lang="zh-TW" altLang="en-US" sz="2000" dirty="0"/>
                  <a:t>在隱藏行人事件的情況下，使用</a:t>
                </a:r>
                <a:r>
                  <a:rPr lang="en-US" altLang="zh-TW" sz="2000" dirty="0"/>
                  <a:t>AR</a:t>
                </a:r>
                <a:r>
                  <a:rPr lang="zh-TW" altLang="en-US" sz="2000" dirty="0"/>
                  <a:t>警告系統使</a:t>
                </a:r>
                <a14:m>
                  <m:oMath xmlns:m="http://schemas.openxmlformats.org/officeDocument/2006/math">
                    <m:r>
                      <a:rPr lang="zh-TW" altLang="en-US" sz="2000" i="1" dirty="0">
                        <a:latin typeface="Cambria Math" panose="02040503050406030204" pitchFamily="18" charset="0"/>
                      </a:rPr>
                      <m:t> </m:t>
                    </m:r>
                    <m:sSub>
                      <m:sSubPr>
                        <m:ctrlPr>
                          <a:rPr lang="en-US" altLang="zh-TW" sz="2000" i="1" smtClean="0">
                            <a:latin typeface="Cambria Math" panose="02040503050406030204" pitchFamily="18" charset="0"/>
                          </a:rPr>
                        </m:ctrlPr>
                      </m:sSubPr>
                      <m:e>
                        <m:r>
                          <m:rPr>
                            <m:sty m:val="p"/>
                          </m:rPr>
                          <a:rPr lang="en-US" altLang="zh-TW" sz="2000" i="1" smtClean="0">
                            <a:latin typeface="Cambria Math" panose="02040503050406030204" pitchFamily="18" charset="0"/>
                          </a:rPr>
                          <m:t>D</m:t>
                        </m:r>
                      </m:e>
                      <m:sub>
                        <m:r>
                          <a:rPr lang="en-US" altLang="zh-TW" sz="2000" i="1">
                            <a:latin typeface="Cambria Math" panose="02040503050406030204" pitchFamily="18" charset="0"/>
                          </a:rPr>
                          <m:t>1</m:t>
                        </m:r>
                      </m:sub>
                    </m:sSub>
                  </m:oMath>
                </a14:m>
                <a:r>
                  <a:rPr lang="zh-TW" altLang="en-US" sz="2000" dirty="0"/>
                  <a:t> 、</a:t>
                </a:r>
                <a14:m>
                  <m:oMath xmlns:m="http://schemas.openxmlformats.org/officeDocument/2006/math">
                    <m:sSub>
                      <m:sSubPr>
                        <m:ctrlPr>
                          <a:rPr lang="en-US" altLang="zh-TW" sz="2000" i="1">
                            <a:latin typeface="Cambria Math" panose="02040503050406030204" pitchFamily="18" charset="0"/>
                          </a:rPr>
                        </m:ctrlPr>
                      </m:sSubPr>
                      <m:e>
                        <m:r>
                          <m:rPr>
                            <m:sty m:val="p"/>
                          </m:rPr>
                          <a:rPr lang="en-US" altLang="zh-TW" sz="2000" i="1">
                            <a:latin typeface="Cambria Math" panose="02040503050406030204" pitchFamily="18" charset="0"/>
                          </a:rPr>
                          <m:t>D</m:t>
                        </m:r>
                      </m:e>
                      <m:sub>
                        <m:r>
                          <a:rPr lang="en-US" altLang="zh-TW" sz="2000" i="1" smtClean="0">
                            <a:latin typeface="Cambria Math" panose="02040503050406030204" pitchFamily="18" charset="0"/>
                          </a:rPr>
                          <m:t>2</m:t>
                        </m:r>
                      </m:sub>
                    </m:sSub>
                  </m:oMath>
                </a14:m>
                <a:r>
                  <a:rPr lang="zh-TW" altLang="en-US" sz="2000" dirty="0"/>
                  <a:t> 、</a:t>
                </a:r>
                <a14:m>
                  <m:oMath xmlns:m="http://schemas.openxmlformats.org/officeDocument/2006/math">
                    <m:sSub>
                      <m:sSubPr>
                        <m:ctrlPr>
                          <a:rPr lang="en-US" altLang="zh-TW" sz="2000" i="1">
                            <a:latin typeface="Cambria Math" panose="02040503050406030204" pitchFamily="18" charset="0"/>
                          </a:rPr>
                        </m:ctrlPr>
                      </m:sSubPr>
                      <m:e>
                        <m:r>
                          <m:rPr>
                            <m:sty m:val="p"/>
                          </m:rPr>
                          <a:rPr lang="en-US" altLang="zh-TW" sz="2000" i="1">
                            <a:latin typeface="Cambria Math" panose="02040503050406030204" pitchFamily="18" charset="0"/>
                          </a:rPr>
                          <m:t>D</m:t>
                        </m:r>
                      </m:e>
                      <m:sub>
                        <m:r>
                          <a:rPr lang="en-US" altLang="zh-TW" sz="2000" i="1" smtClean="0">
                            <a:latin typeface="Cambria Math" panose="02040503050406030204" pitchFamily="18" charset="0"/>
                          </a:rPr>
                          <m:t>3</m:t>
                        </m:r>
                      </m:sub>
                    </m:sSub>
                  </m:oMath>
                </a14:m>
                <a:r>
                  <a:rPr lang="zh-TW" altLang="en-US" sz="2000" dirty="0"/>
                  <a:t> 的距離增大，因為可以更早知道行人的正在接近斑馬線</a:t>
                </a:r>
                <a:endParaRPr lang="en-US" altLang="zh-TW" sz="2000" dirty="0"/>
              </a:p>
              <a:p>
                <a:pPr marL="342900" indent="-342900">
                  <a:lnSpc>
                    <a:spcPct val="150000"/>
                  </a:lnSpc>
                  <a:buFont typeface="Arial" panose="020B0604020202020204" pitchFamily="34" charset="0"/>
                  <a:buChar char="•"/>
                </a:pPr>
                <a:r>
                  <a:rPr lang="zh-TW" altLang="en-US" sz="2000" dirty="0"/>
                  <a:t>與基線相比，</a:t>
                </a:r>
                <a:r>
                  <a:rPr lang="en-US" altLang="zh-TW" sz="2000" dirty="0"/>
                  <a:t>AR</a:t>
                </a:r>
                <a:r>
                  <a:rPr lang="zh-TW" altLang="en-US" sz="2000" dirty="0"/>
                  <a:t>警告的減速都比較低。隱藏行人的減速值低於可視行人的減速值</a:t>
                </a:r>
                <a:endParaRPr lang="en-US" altLang="zh-TW" sz="2000" dirty="0"/>
              </a:p>
              <a:p>
                <a:pPr>
                  <a:lnSpc>
                    <a:spcPct val="150000"/>
                  </a:lnSpc>
                </a:pPr>
                <a:r>
                  <a:rPr lang="zh-TW" altLang="en-US" sz="2400" b="1" dirty="0"/>
                  <a:t>上述證明了</a:t>
                </a:r>
                <a:r>
                  <a:rPr lang="en-US" altLang="zh-TW" sz="2400" b="1" dirty="0"/>
                  <a:t>AR</a:t>
                </a:r>
                <a:r>
                  <a:rPr lang="zh-TW" altLang="en-US" sz="2400" b="1" dirty="0"/>
                  <a:t>警告系統的有效性，尤其是在隱藏行人的情況下，</a:t>
                </a:r>
                <a:r>
                  <a:rPr lang="en-US" altLang="zh-TW" sz="2400" b="1" dirty="0"/>
                  <a:t>AR</a:t>
                </a:r>
                <a:r>
                  <a:rPr lang="zh-TW" altLang="en-US" sz="2400" b="1" dirty="0"/>
                  <a:t>警告系統可以識別出駕駛員無法及時察覺到的潛在風險狀況</a:t>
                </a:r>
                <a:endParaRPr lang="en-US" altLang="zh-TW" sz="2400" b="1" dirty="0"/>
              </a:p>
            </p:txBody>
          </p:sp>
        </mc:Choice>
        <mc:Fallback xmlns="">
          <p:sp>
            <p:nvSpPr>
              <p:cNvPr id="4" name="文字方塊 3">
                <a:extLst>
                  <a:ext uri="{FF2B5EF4-FFF2-40B4-BE49-F238E27FC236}">
                    <a16:creationId xmlns:a16="http://schemas.microsoft.com/office/drawing/2014/main" id="{CD04AC7A-A145-CDFD-0166-5A6EDAFD802E}"/>
                  </a:ext>
                </a:extLst>
              </p:cNvPr>
              <p:cNvSpPr txBox="1">
                <a:spLocks noRot="1" noChangeAspect="1" noMove="1" noResize="1" noEditPoints="1" noAdjustHandles="1" noChangeArrowheads="1" noChangeShapeType="1" noTextEdit="1"/>
              </p:cNvSpPr>
              <p:nvPr/>
            </p:nvSpPr>
            <p:spPr>
              <a:xfrm>
                <a:off x="537410" y="1022543"/>
                <a:ext cx="11117179" cy="5290038"/>
              </a:xfrm>
              <a:prstGeom prst="rect">
                <a:avLst/>
              </a:prstGeom>
              <a:blipFill>
                <a:blip r:embed="rId3"/>
                <a:stretch>
                  <a:fillRect l="-822" b="-172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6314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9917DF6A-B88C-0A59-A142-25085EEB8996}"/>
              </a:ext>
            </a:extLst>
          </p:cNvPr>
          <p:cNvSpPr txBox="1"/>
          <p:nvPr/>
        </p:nvSpPr>
        <p:spPr>
          <a:xfrm>
            <a:off x="1750979" y="340468"/>
            <a:ext cx="2037737" cy="461665"/>
          </a:xfrm>
          <a:prstGeom prst="rect">
            <a:avLst/>
          </a:prstGeom>
          <a:noFill/>
        </p:spPr>
        <p:txBody>
          <a:bodyPr wrap="none" rtlCol="0">
            <a:spAutoFit/>
          </a:bodyPr>
          <a:lstStyle/>
          <a:p>
            <a:r>
              <a:rPr lang="en-US" altLang="zh-TW" sz="2400" b="1" dirty="0"/>
              <a:t>Conclusions</a:t>
            </a:r>
            <a:endParaRPr lang="zh-TW" altLang="en-US" sz="2400" b="1" dirty="0"/>
          </a:p>
        </p:txBody>
      </p:sp>
      <p:sp>
        <p:nvSpPr>
          <p:cNvPr id="4" name="文字方塊 3">
            <a:extLst>
              <a:ext uri="{FF2B5EF4-FFF2-40B4-BE49-F238E27FC236}">
                <a16:creationId xmlns:a16="http://schemas.microsoft.com/office/drawing/2014/main" id="{CD04AC7A-A145-CDFD-0166-5A6EDAFD802E}"/>
              </a:ext>
            </a:extLst>
          </p:cNvPr>
          <p:cNvSpPr txBox="1"/>
          <p:nvPr/>
        </p:nvSpPr>
        <p:spPr>
          <a:xfrm>
            <a:off x="537410" y="1110778"/>
            <a:ext cx="11117179" cy="373127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AR</a:t>
            </a:r>
            <a:r>
              <a:rPr lang="zh-TW" altLang="en-US" sz="2000" dirty="0"/>
              <a:t>警告系統對事故風險有積極的影響，當行人在過馬路之前</a:t>
            </a:r>
            <a:r>
              <a:rPr lang="en-US" altLang="zh-TW" sz="2000" dirty="0"/>
              <a:t>AR</a:t>
            </a:r>
            <a:r>
              <a:rPr lang="zh-TW" altLang="en-US" sz="2000" dirty="0"/>
              <a:t>警告被激活時，駕駛員的反應都有得到改善，包含提早減速、提高</a:t>
            </a:r>
            <a:r>
              <a:rPr lang="en-US" altLang="zh-TW" sz="2000" dirty="0"/>
              <a:t>TTC</a:t>
            </a:r>
            <a:r>
              <a:rPr lang="zh-TW" altLang="en-US" sz="2000" dirty="0"/>
              <a:t>和</a:t>
            </a:r>
            <a:r>
              <a:rPr lang="en-US" altLang="zh-TW" sz="2000" dirty="0"/>
              <a:t>TTZ</a:t>
            </a:r>
            <a:r>
              <a:rPr lang="zh-TW" altLang="en-US" sz="2000" dirty="0"/>
              <a:t>。這些結果都證明了</a:t>
            </a:r>
            <a:r>
              <a:rPr lang="en-US" altLang="zh-TW" sz="2000" dirty="0"/>
              <a:t>AR</a:t>
            </a:r>
            <a:r>
              <a:rPr lang="zh-TW" altLang="en-US" sz="2000" dirty="0"/>
              <a:t>警告能提高駕駛性能和行人過馬路的安全性</a:t>
            </a:r>
            <a:endParaRPr lang="en-US" altLang="zh-TW" sz="2000" dirty="0"/>
          </a:p>
          <a:p>
            <a:pPr marL="342900" indent="-342900">
              <a:lnSpc>
                <a:spcPct val="150000"/>
              </a:lnSpc>
              <a:buFont typeface="Arial" panose="020B0604020202020204" pitchFamily="34" charset="0"/>
              <a:buChar char="•"/>
            </a:pPr>
            <a:r>
              <a:rPr lang="zh-TW" altLang="en-US" sz="2000" dirty="0"/>
              <a:t>此研究證實了</a:t>
            </a:r>
            <a:r>
              <a:rPr lang="en-US" altLang="zh-TW" sz="2000" dirty="0"/>
              <a:t>AR</a:t>
            </a:r>
            <a:r>
              <a:rPr lang="zh-TW" altLang="en-US" sz="2000" dirty="0"/>
              <a:t>和車聯網技術可以在道路安全方面帶來好處，尤其是在危險的情況下和在穿越斑馬線時的情況下。像是在隱藏行人的情況下，駕駛員無法預知到有行人，就無法及時察覺潛在的風險狀況</a:t>
            </a:r>
            <a:endParaRPr lang="en-US" altLang="zh-TW" sz="2000" dirty="0"/>
          </a:p>
          <a:p>
            <a:pPr marL="342900" indent="-342900">
              <a:lnSpc>
                <a:spcPct val="150000"/>
              </a:lnSpc>
              <a:buFont typeface="Arial" panose="020B0604020202020204" pitchFamily="34" charset="0"/>
              <a:buChar char="•"/>
            </a:pPr>
            <a:r>
              <a:rPr lang="en-US" altLang="zh-TW" sz="2000" dirty="0"/>
              <a:t>AR</a:t>
            </a:r>
            <a:r>
              <a:rPr lang="zh-TW" altLang="en-US" sz="2000" dirty="0"/>
              <a:t>警告系統對於行人或易受傷害的道路使用者是相當重要的，同時為汽車行業提供更有用的設計以防止道路事故</a:t>
            </a:r>
            <a:endParaRPr lang="en-US" altLang="zh-TW" sz="2000" dirty="0"/>
          </a:p>
        </p:txBody>
      </p:sp>
    </p:spTree>
    <p:extLst>
      <p:ext uri="{BB962C8B-B14F-4D97-AF65-F5344CB8AC3E}">
        <p14:creationId xmlns:p14="http://schemas.microsoft.com/office/powerpoint/2010/main" val="2972470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81994DD7-C71B-EFAB-26B7-A7E97F06AFE2}"/>
              </a:ext>
            </a:extLst>
          </p:cNvPr>
          <p:cNvGrpSpPr/>
          <p:nvPr/>
        </p:nvGrpSpPr>
        <p:grpSpPr>
          <a:xfrm>
            <a:off x="166116" y="150876"/>
            <a:ext cx="11859768" cy="6556247"/>
            <a:chOff x="166116" y="150876"/>
            <a:chExt cx="11859768" cy="6556247"/>
          </a:xfrm>
        </p:grpSpPr>
        <p:sp>
          <p:nvSpPr>
            <p:cNvPr id="12" name="사각형: 둥근 모서리 11">
              <a:extLst>
                <a:ext uri="{FF2B5EF4-FFF2-40B4-BE49-F238E27FC236}">
                  <a16:creationId xmlns:a16="http://schemas.microsoft.com/office/drawing/2014/main" id="{C2C9F692-704F-4C51-8A3A-25DF5D2EF04F}"/>
                </a:ext>
              </a:extLst>
            </p:cNvPr>
            <p:cNvSpPr/>
            <p:nvPr/>
          </p:nvSpPr>
          <p:spPr>
            <a:xfrm>
              <a:off x="166116" y="150876"/>
              <a:ext cx="11859768" cy="6556247"/>
            </a:xfrm>
            <a:prstGeom prst="roundRect">
              <a:avLst>
                <a:gd name="adj" fmla="val 2325"/>
              </a:avLst>
            </a:prstGeom>
            <a:solidFill>
              <a:srgbClr val="FEBD63"/>
            </a:solidFill>
            <a:ln w="19050">
              <a:solidFill>
                <a:srgbClr val="FEC57A"/>
              </a:solidFill>
            </a:ln>
            <a:effectLst>
              <a:outerShdw blurRad="203200" dist="88900" dir="4800000" algn="tl"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사각형: 둥근 모서리 13">
              <a:extLst>
                <a:ext uri="{FF2B5EF4-FFF2-40B4-BE49-F238E27FC236}">
                  <a16:creationId xmlns:a16="http://schemas.microsoft.com/office/drawing/2014/main" id="{C830608E-0ED5-4C68-AF70-E1FC872B9075}"/>
                </a:ext>
              </a:extLst>
            </p:cNvPr>
            <p:cNvSpPr/>
            <p:nvPr/>
          </p:nvSpPr>
          <p:spPr>
            <a:xfrm>
              <a:off x="274574" y="257362"/>
              <a:ext cx="11642852" cy="6343275"/>
            </a:xfrm>
            <a:prstGeom prst="roundRect">
              <a:avLst>
                <a:gd name="adj" fmla="val 1549"/>
              </a:avLst>
            </a:prstGeom>
            <a:solidFill>
              <a:schemeClr val="bg1"/>
            </a:solidFill>
            <a:ln>
              <a:noFill/>
            </a:ln>
            <a:effectLst>
              <a:outerShdw blurRad="38100" dist="63500" dir="4800000" algn="tl"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0">
                <a:lnSpc>
                  <a:spcPct val="150000"/>
                </a:lnSpc>
                <a:tabLst>
                  <a:tab pos="723900" algn="l"/>
                </a:tabLst>
                <a:defRPr/>
              </a:pPr>
              <a:endParaRPr lang="en-US" altLang="ko-KR" sz="1050" kern="0" dirty="0">
                <a:solidFill>
                  <a:prstClr val="white">
                    <a:lumMod val="75000"/>
                  </a:prstClr>
                </a:solidFill>
              </a:endParaRPr>
            </a:p>
          </p:txBody>
        </p:sp>
      </p:grpSp>
      <p:sp>
        <p:nvSpPr>
          <p:cNvPr id="4" name="文字方塊 3">
            <a:extLst>
              <a:ext uri="{FF2B5EF4-FFF2-40B4-BE49-F238E27FC236}">
                <a16:creationId xmlns:a16="http://schemas.microsoft.com/office/drawing/2014/main" id="{D1DC672D-78CE-1EE6-807C-C5A5A88A192A}"/>
              </a:ext>
            </a:extLst>
          </p:cNvPr>
          <p:cNvSpPr txBox="1"/>
          <p:nvPr/>
        </p:nvSpPr>
        <p:spPr>
          <a:xfrm>
            <a:off x="274574" y="2644170"/>
            <a:ext cx="11642852" cy="1569660"/>
          </a:xfrm>
          <a:prstGeom prst="rect">
            <a:avLst/>
          </a:prstGeom>
          <a:noFill/>
        </p:spPr>
        <p:txBody>
          <a:bodyPr wrap="square">
            <a:spAutoFit/>
          </a:bodyPr>
          <a:lstStyle/>
          <a:p>
            <a:pPr algn="ctr"/>
            <a:r>
              <a:rPr lang="en-US" altLang="zh-TW" sz="9600" b="1" dirty="0"/>
              <a:t>Thank you</a:t>
            </a:r>
            <a:endParaRPr lang="zh-TW" altLang="en-US" sz="9600" b="1" dirty="0"/>
          </a:p>
        </p:txBody>
      </p:sp>
    </p:spTree>
    <p:extLst>
      <p:ext uri="{BB962C8B-B14F-4D97-AF65-F5344CB8AC3E}">
        <p14:creationId xmlns:p14="http://schemas.microsoft.com/office/powerpoint/2010/main" val="379904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DEA837D-DF49-F286-D73F-39EF432E46EF}"/>
              </a:ext>
            </a:extLst>
          </p:cNvPr>
          <p:cNvSpPr txBox="1"/>
          <p:nvPr/>
        </p:nvSpPr>
        <p:spPr>
          <a:xfrm>
            <a:off x="1750979" y="340468"/>
            <a:ext cx="2127634" cy="461665"/>
          </a:xfrm>
          <a:prstGeom prst="rect">
            <a:avLst/>
          </a:prstGeom>
          <a:noFill/>
        </p:spPr>
        <p:txBody>
          <a:bodyPr wrap="none" rtlCol="0">
            <a:spAutoFit/>
          </a:bodyPr>
          <a:lstStyle/>
          <a:p>
            <a:r>
              <a:rPr lang="en-US" altLang="zh-TW" sz="2400" b="1" dirty="0"/>
              <a:t>Introduction</a:t>
            </a:r>
            <a:endParaRPr lang="zh-TW" altLang="en-US" sz="2400" b="1" dirty="0"/>
          </a:p>
        </p:txBody>
      </p:sp>
      <p:sp>
        <p:nvSpPr>
          <p:cNvPr id="2" name="文字方塊 1">
            <a:extLst>
              <a:ext uri="{FF2B5EF4-FFF2-40B4-BE49-F238E27FC236}">
                <a16:creationId xmlns:a16="http://schemas.microsoft.com/office/drawing/2014/main" id="{44F72B1C-3E78-8DEC-B36D-5177AB48A0F6}"/>
              </a:ext>
            </a:extLst>
          </p:cNvPr>
          <p:cNvSpPr txBox="1"/>
          <p:nvPr/>
        </p:nvSpPr>
        <p:spPr>
          <a:xfrm>
            <a:off x="315310" y="1251284"/>
            <a:ext cx="11571891" cy="51162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大多數道路事故是由於對道路使用者和道路上的物體 </a:t>
            </a:r>
            <a:r>
              <a:rPr lang="en-US" altLang="zh-TW" sz="2000" dirty="0"/>
              <a:t>(</a:t>
            </a:r>
            <a:r>
              <a:rPr lang="zh-TW" altLang="en-US" sz="2000" dirty="0"/>
              <a:t>例如行人、車輛、道路標誌、標線等</a:t>
            </a:r>
            <a:r>
              <a:rPr lang="en-US" altLang="zh-TW" sz="2000" dirty="0"/>
              <a:t>) </a:t>
            </a:r>
            <a:r>
              <a:rPr lang="zh-TW" altLang="en-US" sz="2000" dirty="0"/>
              <a:t>缺乏監管所造成的。研究表明，人為失誤會導致錯誤判斷和延遲識別道路環境，從而導致道路事故的發生</a:t>
            </a:r>
            <a:endParaRPr lang="en-US" altLang="zh-TW" sz="2000" dirty="0"/>
          </a:p>
          <a:p>
            <a:pPr marL="342900" indent="-342900">
              <a:lnSpc>
                <a:spcPct val="150000"/>
              </a:lnSpc>
              <a:buFont typeface="Arial" panose="020B0604020202020204" pitchFamily="34" charset="0"/>
              <a:buChar char="•"/>
            </a:pPr>
            <a:r>
              <a:rPr lang="zh-TW" altLang="en-US" sz="2000" dirty="0"/>
              <a:t>目前的車輛，透過聽覺或視覺的警告，或透過相關的警告圖示向駕駛員提供訊息。但這些系統可能會造成駕駛員很大的分心，因為駕駛員需要將注意力從道路環境上移開至警告來源</a:t>
            </a:r>
            <a:endParaRPr lang="en-US" altLang="zh-TW" sz="2000" dirty="0"/>
          </a:p>
          <a:p>
            <a:pPr marL="342900" indent="-342900">
              <a:lnSpc>
                <a:spcPct val="150000"/>
              </a:lnSpc>
              <a:buFont typeface="Arial" panose="020B0604020202020204" pitchFamily="34" charset="0"/>
              <a:buChar char="•"/>
            </a:pPr>
            <a:r>
              <a:rPr lang="zh-TW" altLang="en-US" sz="2000" dirty="0"/>
              <a:t>綜合上述情況，如果能夠在隱患被發現之前就向駕駛員發出警告，就有可能可以提高駕駛員的反應和警告的有效性。過去的實驗就表明，視覺障礙是導致交通事故的主要因素之一</a:t>
            </a:r>
            <a:r>
              <a:rPr lang="en-US" altLang="zh-TW" sz="2000" dirty="0"/>
              <a:t>(Staubach, 2009)</a:t>
            </a:r>
          </a:p>
          <a:p>
            <a:pPr marL="342900" indent="-342900">
              <a:lnSpc>
                <a:spcPct val="150000"/>
              </a:lnSpc>
              <a:buFont typeface="Arial" panose="020B0604020202020204" pitchFamily="34" charset="0"/>
              <a:buChar char="•"/>
            </a:pPr>
            <a:r>
              <a:rPr lang="zh-TW" altLang="en-US" sz="2000" dirty="0"/>
              <a:t>擴增實境</a:t>
            </a:r>
            <a:r>
              <a:rPr lang="en-US" altLang="zh-TW" sz="2000" dirty="0"/>
              <a:t>(AR)</a:t>
            </a:r>
            <a:r>
              <a:rPr lang="zh-TW" altLang="en-US" sz="2000" dirty="0"/>
              <a:t>技術應該可使未來的系統能夠更早檢測到危險，即使視線被其他車輛或建築物等障礙物擋住。因此，任何此類的危險警告都可能為提供更好的安全性</a:t>
            </a:r>
            <a:r>
              <a:rPr lang="en-US" altLang="zh-TW" sz="2000" dirty="0"/>
              <a:t> (</a:t>
            </a:r>
            <a:r>
              <a:rPr lang="en-US" altLang="zh-TW" sz="2000" dirty="0" err="1"/>
              <a:t>Naujoks</a:t>
            </a:r>
            <a:r>
              <a:rPr lang="en-US" altLang="zh-TW" sz="2000" dirty="0"/>
              <a:t> et al., 2015)</a:t>
            </a:r>
          </a:p>
          <a:p>
            <a:pPr marL="342900" indent="-342900">
              <a:lnSpc>
                <a:spcPct val="150000"/>
              </a:lnSpc>
              <a:buFont typeface="Arial" panose="020B0604020202020204" pitchFamily="34" charset="0"/>
              <a:buChar char="•"/>
            </a:pPr>
            <a:r>
              <a:rPr lang="en-US" altLang="zh-TW" sz="2000" dirty="0"/>
              <a:t>AR</a:t>
            </a:r>
            <a:r>
              <a:rPr lang="zh-TW" altLang="en-US" sz="2000" dirty="0"/>
              <a:t>技術可以提高駕駛員在道路上的表現及他們對不同道路和交通場景做出反應的</a:t>
            </a:r>
            <a:r>
              <a:rPr lang="en-US" altLang="zh-TW" sz="2000" dirty="0"/>
              <a:t> (Moussa et al., 2012; </a:t>
            </a:r>
            <a:r>
              <a:rPr lang="en-US" altLang="zh-TW" sz="2000" dirty="0" err="1"/>
              <a:t>Rusch</a:t>
            </a:r>
            <a:r>
              <a:rPr lang="en-US" altLang="zh-TW" sz="2000" dirty="0"/>
              <a:t> et al., 2014)</a:t>
            </a:r>
            <a:r>
              <a:rPr lang="zh-TW" altLang="en-US" sz="2000" dirty="0"/>
              <a:t>。例如透過提供前方道路或移動車輛的警告消息，預防潛在危險情況和衝突，可以提高駕駛員意識並降低事故風險</a:t>
            </a:r>
            <a:endParaRPr lang="en-US" altLang="zh-TW" sz="2000" dirty="0"/>
          </a:p>
        </p:txBody>
      </p:sp>
      <p:sp>
        <p:nvSpPr>
          <p:cNvPr id="3" name="文字方塊 2">
            <a:extLst>
              <a:ext uri="{FF2B5EF4-FFF2-40B4-BE49-F238E27FC236}">
                <a16:creationId xmlns:a16="http://schemas.microsoft.com/office/drawing/2014/main" id="{A47FEC04-BE8C-8F21-71C6-E88363876D42}"/>
              </a:ext>
            </a:extLst>
          </p:cNvPr>
          <p:cNvSpPr txBox="1"/>
          <p:nvPr/>
        </p:nvSpPr>
        <p:spPr>
          <a:xfrm>
            <a:off x="1750979" y="340468"/>
            <a:ext cx="3632854" cy="461665"/>
          </a:xfrm>
          <a:prstGeom prst="rect">
            <a:avLst/>
          </a:prstGeom>
          <a:noFill/>
        </p:spPr>
        <p:txBody>
          <a:bodyPr wrap="none" rtlCol="0">
            <a:spAutoFit/>
          </a:bodyPr>
          <a:lstStyle/>
          <a:p>
            <a:r>
              <a:rPr lang="en-US" altLang="zh-TW" sz="2400" b="1" dirty="0"/>
              <a:t>Introduction</a:t>
            </a:r>
            <a:r>
              <a:rPr lang="zh-TW" altLang="en-US" sz="2400" b="1" dirty="0"/>
              <a:t>   背景動機</a:t>
            </a:r>
          </a:p>
        </p:txBody>
      </p:sp>
    </p:spTree>
    <p:extLst>
      <p:ext uri="{BB962C8B-B14F-4D97-AF65-F5344CB8AC3E}">
        <p14:creationId xmlns:p14="http://schemas.microsoft.com/office/powerpoint/2010/main" val="357853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C665C03-DC24-6746-9F79-BF7A7F20A89D}"/>
              </a:ext>
            </a:extLst>
          </p:cNvPr>
          <p:cNvSpPr txBox="1"/>
          <p:nvPr/>
        </p:nvSpPr>
        <p:spPr>
          <a:xfrm>
            <a:off x="1750979" y="340468"/>
            <a:ext cx="3632854" cy="461665"/>
          </a:xfrm>
          <a:prstGeom prst="rect">
            <a:avLst/>
          </a:prstGeom>
          <a:noFill/>
        </p:spPr>
        <p:txBody>
          <a:bodyPr wrap="none" rtlCol="0">
            <a:spAutoFit/>
          </a:bodyPr>
          <a:lstStyle/>
          <a:p>
            <a:r>
              <a:rPr lang="en-US" altLang="zh-TW" sz="2400" b="1" dirty="0"/>
              <a:t>Introduction</a:t>
            </a:r>
            <a:r>
              <a:rPr lang="zh-TW" altLang="en-US" sz="2400" b="1" dirty="0"/>
              <a:t>   研究問題</a:t>
            </a:r>
          </a:p>
        </p:txBody>
      </p:sp>
      <p:sp>
        <p:nvSpPr>
          <p:cNvPr id="2" name="文字方塊 1">
            <a:extLst>
              <a:ext uri="{FF2B5EF4-FFF2-40B4-BE49-F238E27FC236}">
                <a16:creationId xmlns:a16="http://schemas.microsoft.com/office/drawing/2014/main" id="{FA398931-3E54-8296-FCFB-2B448F366007}"/>
              </a:ext>
            </a:extLst>
          </p:cNvPr>
          <p:cNvSpPr txBox="1"/>
          <p:nvPr/>
        </p:nvSpPr>
        <p:spPr>
          <a:xfrm>
            <a:off x="315310" y="1156690"/>
            <a:ext cx="11571891" cy="96128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zh-TW" altLang="en-US" sz="2000" dirty="0"/>
              <a:t>目標 </a:t>
            </a:r>
            <a:r>
              <a:rPr lang="en-US" altLang="zh-TW" sz="2000" dirty="0"/>
              <a:t>:</a:t>
            </a:r>
            <a:r>
              <a:rPr lang="zh-TW" altLang="en-US" sz="2000" dirty="0"/>
              <a:t> 當行人穿越斑馬線時，評估駕駛員在斑馬線前的行為，以提供有關駕駛員的行為訊息並擴展駕駛員與行人互動的知識框架</a:t>
            </a:r>
            <a:endParaRPr lang="en-US" altLang="zh-TW" sz="2000" dirty="0"/>
          </a:p>
        </p:txBody>
      </p:sp>
      <p:sp>
        <p:nvSpPr>
          <p:cNvPr id="3" name="文字方塊 2">
            <a:extLst>
              <a:ext uri="{FF2B5EF4-FFF2-40B4-BE49-F238E27FC236}">
                <a16:creationId xmlns:a16="http://schemas.microsoft.com/office/drawing/2014/main" id="{E5746382-458C-86AF-4709-0A525D19D8C8}"/>
              </a:ext>
            </a:extLst>
          </p:cNvPr>
          <p:cNvSpPr txBox="1"/>
          <p:nvPr/>
        </p:nvSpPr>
        <p:spPr>
          <a:xfrm>
            <a:off x="977462" y="2297300"/>
            <a:ext cx="9948041" cy="142295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TW" altLang="en-US" sz="2000" dirty="0"/>
              <a:t>進行駕駛模擬器實驗，並測試不同的</a:t>
            </a:r>
            <a:r>
              <a:rPr lang="en-US" altLang="zh-TW" sz="2000" dirty="0"/>
              <a:t>AR</a:t>
            </a:r>
            <a:r>
              <a:rPr lang="zh-TW" altLang="en-US" sz="2000" dirty="0"/>
              <a:t>警告，包含視覺和聽覺，以評估駕駛員在接近斑馬線的情況下駕駛性能和道路安全的有效性</a:t>
            </a:r>
            <a:endParaRPr lang="en-US" altLang="zh-TW" sz="2000" dirty="0"/>
          </a:p>
          <a:p>
            <a:pPr marL="285750" indent="-285750">
              <a:lnSpc>
                <a:spcPct val="150000"/>
              </a:lnSpc>
              <a:buFont typeface="Wingdings" panose="05000000000000000000" pitchFamily="2" charset="2"/>
              <a:buChar char="Ø"/>
            </a:pPr>
            <a:r>
              <a:rPr lang="en-US" altLang="zh-TW" sz="2000" dirty="0"/>
              <a:t>AR</a:t>
            </a:r>
            <a:r>
              <a:rPr lang="zh-TW" altLang="en-US" sz="2000" dirty="0"/>
              <a:t>警告系統顯示紅色的箭頭來凸顯行人，以提供駕駛員有關行人的訊息</a:t>
            </a:r>
          </a:p>
        </p:txBody>
      </p:sp>
    </p:spTree>
    <p:extLst>
      <p:ext uri="{BB962C8B-B14F-4D97-AF65-F5344CB8AC3E}">
        <p14:creationId xmlns:p14="http://schemas.microsoft.com/office/powerpoint/2010/main" val="1751316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AF04E417-F89C-FC6F-6CE3-E632E409DC56}"/>
              </a:ext>
            </a:extLst>
          </p:cNvPr>
          <p:cNvSpPr txBox="1"/>
          <p:nvPr/>
        </p:nvSpPr>
        <p:spPr>
          <a:xfrm>
            <a:off x="1750979" y="340468"/>
            <a:ext cx="3632854" cy="461665"/>
          </a:xfrm>
          <a:prstGeom prst="rect">
            <a:avLst/>
          </a:prstGeom>
          <a:noFill/>
        </p:spPr>
        <p:txBody>
          <a:bodyPr wrap="none" rtlCol="0">
            <a:spAutoFit/>
          </a:bodyPr>
          <a:lstStyle/>
          <a:p>
            <a:r>
              <a:rPr lang="en-US" altLang="zh-TW" sz="2400" b="1" dirty="0"/>
              <a:t>Introduction</a:t>
            </a:r>
            <a:r>
              <a:rPr lang="zh-TW" altLang="en-US" sz="2400" b="1" dirty="0"/>
              <a:t>   文獻探討</a:t>
            </a:r>
          </a:p>
        </p:txBody>
      </p:sp>
      <p:sp>
        <p:nvSpPr>
          <p:cNvPr id="2" name="文字方塊 1">
            <a:extLst>
              <a:ext uri="{FF2B5EF4-FFF2-40B4-BE49-F238E27FC236}">
                <a16:creationId xmlns:a16="http://schemas.microsoft.com/office/drawing/2014/main" id="{E3485F12-C5C0-52FF-E9F9-1F10543CACB7}"/>
              </a:ext>
            </a:extLst>
          </p:cNvPr>
          <p:cNvSpPr txBox="1"/>
          <p:nvPr/>
        </p:nvSpPr>
        <p:spPr>
          <a:xfrm>
            <a:off x="310054" y="1077863"/>
            <a:ext cx="11571891" cy="557793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AR</a:t>
            </a:r>
            <a:r>
              <a:rPr lang="zh-TW" altLang="en-US" sz="2000" dirty="0"/>
              <a:t>可以為駕駛員提供相關的視覺訊息，以增強駕駛體驗，包含虛擬路標、車道偏離警告、安全距離指示、碰撞警告等。車載</a:t>
            </a:r>
            <a:r>
              <a:rPr lang="en-US" altLang="zh-TW" sz="2000" dirty="0"/>
              <a:t>AR</a:t>
            </a:r>
            <a:r>
              <a:rPr lang="zh-TW" altLang="en-US" sz="2000" dirty="0"/>
              <a:t>技術的總體目標是以虛擬訊息來優化駕駛員的視覺注意力以及其他許多方面，避免駕駛員分心和負荷超載</a:t>
            </a:r>
            <a:endParaRPr lang="en-US" altLang="zh-TW" sz="2000" dirty="0"/>
          </a:p>
          <a:p>
            <a:pPr marL="342900" indent="-342900">
              <a:lnSpc>
                <a:spcPct val="150000"/>
              </a:lnSpc>
              <a:buFont typeface="Arial" panose="020B0604020202020204" pitchFamily="34" charset="0"/>
              <a:buChar char="•"/>
            </a:pPr>
            <a:r>
              <a:rPr lang="zh-TW" altLang="en-US" sz="2000" dirty="0"/>
              <a:t>過去的實驗中，利用透明的抬頭顯示器</a:t>
            </a:r>
            <a:r>
              <a:rPr lang="en-US" altLang="zh-TW" sz="2000" dirty="0"/>
              <a:t>(HUD)</a:t>
            </a:r>
            <a:r>
              <a:rPr lang="zh-TW" altLang="en-US" sz="2000" dirty="0"/>
              <a:t>顯示車輛的資訊，讓駕駛員不必將是線從道路移開就看查看。研究結果表明，隨著</a:t>
            </a:r>
            <a:r>
              <a:rPr lang="en-US" altLang="zh-TW" sz="2000" dirty="0"/>
              <a:t>HUD</a:t>
            </a:r>
            <a:r>
              <a:rPr lang="zh-TW" altLang="en-US" sz="2000" dirty="0"/>
              <a:t>上的符號數量增加，反應時間就會增加，並且對外圍偵測任務的反應準確率降低。因此作者建議</a:t>
            </a:r>
            <a:r>
              <a:rPr lang="en-US" altLang="zh-TW" sz="2000" dirty="0"/>
              <a:t>HUD</a:t>
            </a:r>
            <a:r>
              <a:rPr lang="zh-TW" altLang="en-US" sz="2000" dirty="0"/>
              <a:t>上不要有超過四個不同的符號，但可根據其他設計因素擴展到五個或六個 </a:t>
            </a:r>
            <a:r>
              <a:rPr lang="en-US" altLang="zh-TW" sz="2000" dirty="0"/>
              <a:t>(Burnett and Donkor, 2012)</a:t>
            </a:r>
          </a:p>
          <a:p>
            <a:pPr marL="342900" indent="-342900">
              <a:lnSpc>
                <a:spcPct val="150000"/>
              </a:lnSpc>
              <a:buFont typeface="Arial" panose="020B0604020202020204" pitchFamily="34" charset="0"/>
              <a:buChar char="•"/>
            </a:pPr>
            <a:r>
              <a:rPr lang="en-US" altLang="zh-TW" sz="2000" dirty="0"/>
              <a:t>Kim and Hwang (2017)</a:t>
            </a:r>
            <a:r>
              <a:rPr lang="zh-TW" altLang="en-US" sz="2000" dirty="0"/>
              <a:t>對駕駛員的認知反應行為進行了實驗，以測試</a:t>
            </a:r>
            <a:r>
              <a:rPr lang="en-US" altLang="zh-TW" sz="2000" dirty="0"/>
              <a:t>AR-HUD</a:t>
            </a:r>
            <a:r>
              <a:rPr lang="zh-TW" altLang="en-US" sz="2000" dirty="0"/>
              <a:t>是否有助於提高駕駛員安全性。結果表明，</a:t>
            </a:r>
            <a:r>
              <a:rPr lang="en-US" altLang="zh-TW" sz="2000" dirty="0"/>
              <a:t>AR</a:t>
            </a:r>
            <a:r>
              <a:rPr lang="zh-TW" altLang="en-US" sz="2000" dirty="0"/>
              <a:t>使駕駛員能夠更快的對交通情況做出反應，並更加了解駕駛情況</a:t>
            </a:r>
            <a:endParaRPr lang="en-US" altLang="zh-TW" sz="2000" dirty="0"/>
          </a:p>
          <a:p>
            <a:pPr marL="342900" indent="-342900">
              <a:lnSpc>
                <a:spcPct val="150000"/>
              </a:lnSpc>
              <a:buFont typeface="Arial" panose="020B0604020202020204" pitchFamily="34" charset="0"/>
              <a:buChar char="•"/>
            </a:pPr>
            <a:r>
              <a:rPr lang="en-US" altLang="zh-TW" sz="2000" dirty="0"/>
              <a:t>Langlois and </a:t>
            </a:r>
            <a:r>
              <a:rPr lang="en-US" altLang="zh-TW" sz="2000" dirty="0" err="1"/>
              <a:t>Soualmi</a:t>
            </a:r>
            <a:r>
              <a:rPr lang="en-US" altLang="zh-TW" sz="2000" dirty="0"/>
              <a:t> (2016)</a:t>
            </a:r>
            <a:r>
              <a:rPr lang="zh-TW" altLang="en-US" sz="2000" dirty="0"/>
              <a:t> 開發了一項駕駛模擬研究，比較從三種從高度控制系統中獲取控制權的方法 </a:t>
            </a:r>
            <a:r>
              <a:rPr lang="en-US" altLang="zh-TW" sz="2000" dirty="0"/>
              <a:t>(1)</a:t>
            </a:r>
            <a:r>
              <a:rPr lang="zh-TW" altLang="en-US" sz="2000" dirty="0"/>
              <a:t>手動模式</a:t>
            </a:r>
            <a:r>
              <a:rPr lang="en-US" altLang="zh-TW" sz="2000" dirty="0"/>
              <a:t>(MD)</a:t>
            </a:r>
            <a:r>
              <a:rPr lang="zh-TW" altLang="en-US" sz="2000" dirty="0"/>
              <a:t>；</a:t>
            </a:r>
            <a:r>
              <a:rPr lang="en-US" altLang="zh-TW" sz="2000" dirty="0"/>
              <a:t>(2)</a:t>
            </a:r>
            <a:r>
              <a:rPr lang="zh-TW" altLang="en-US" sz="2000" dirty="0"/>
              <a:t>利用傳統</a:t>
            </a:r>
            <a:r>
              <a:rPr lang="en-US" altLang="zh-TW" sz="2000" dirty="0"/>
              <a:t>HUD</a:t>
            </a:r>
            <a:r>
              <a:rPr lang="zh-TW" altLang="en-US" sz="2000" dirty="0"/>
              <a:t>從自動駕駛</a:t>
            </a:r>
            <a:r>
              <a:rPr lang="en-US" altLang="zh-TW" sz="2000" dirty="0"/>
              <a:t>(AD)</a:t>
            </a:r>
            <a:r>
              <a:rPr lang="zh-TW" altLang="en-US" sz="2000" dirty="0"/>
              <a:t>切換到</a:t>
            </a:r>
            <a:r>
              <a:rPr lang="en-US" altLang="zh-TW" sz="2000" dirty="0"/>
              <a:t>MD</a:t>
            </a:r>
            <a:r>
              <a:rPr lang="zh-TW" altLang="en-US" sz="2000" dirty="0"/>
              <a:t>；</a:t>
            </a:r>
            <a:r>
              <a:rPr lang="en-US" altLang="zh-TW" sz="2000" dirty="0"/>
              <a:t>(3)</a:t>
            </a:r>
            <a:r>
              <a:rPr lang="zh-TW" altLang="en-US" sz="2000" dirty="0"/>
              <a:t>利用</a:t>
            </a:r>
            <a:r>
              <a:rPr lang="en-US" altLang="zh-TW" sz="2000" dirty="0"/>
              <a:t>AR-HUD</a:t>
            </a:r>
            <a:r>
              <a:rPr lang="zh-TW" altLang="en-US" sz="2000" dirty="0"/>
              <a:t>從</a:t>
            </a:r>
            <a:r>
              <a:rPr lang="en-US" altLang="zh-TW" sz="2000" dirty="0"/>
              <a:t>AD</a:t>
            </a:r>
            <a:r>
              <a:rPr lang="zh-TW" altLang="en-US" sz="2000" dirty="0"/>
              <a:t>切到</a:t>
            </a:r>
            <a:r>
              <a:rPr lang="en-US" altLang="zh-TW" sz="2000" dirty="0"/>
              <a:t>MD</a:t>
            </a:r>
            <a:r>
              <a:rPr lang="zh-TW" altLang="en-US" sz="2000" dirty="0"/>
              <a:t>。結果表明</a:t>
            </a:r>
            <a:r>
              <a:rPr lang="en-US" altLang="zh-TW" sz="2000" dirty="0"/>
              <a:t>AR</a:t>
            </a:r>
            <a:r>
              <a:rPr lang="zh-TW" altLang="en-US" sz="2000" dirty="0"/>
              <a:t>能夠幫助駕駛員在需要快速控制時提高他們的狀態感知</a:t>
            </a:r>
            <a:endParaRPr lang="en-US" altLang="zh-TW" sz="2000" dirty="0"/>
          </a:p>
        </p:txBody>
      </p:sp>
    </p:spTree>
    <p:extLst>
      <p:ext uri="{BB962C8B-B14F-4D97-AF65-F5344CB8AC3E}">
        <p14:creationId xmlns:p14="http://schemas.microsoft.com/office/powerpoint/2010/main" val="315471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AF04E417-F89C-FC6F-6CE3-E632E409DC56}"/>
              </a:ext>
            </a:extLst>
          </p:cNvPr>
          <p:cNvSpPr txBox="1"/>
          <p:nvPr/>
        </p:nvSpPr>
        <p:spPr>
          <a:xfrm>
            <a:off x="1750979" y="340468"/>
            <a:ext cx="3632854" cy="461665"/>
          </a:xfrm>
          <a:prstGeom prst="rect">
            <a:avLst/>
          </a:prstGeom>
          <a:noFill/>
        </p:spPr>
        <p:txBody>
          <a:bodyPr wrap="none" rtlCol="0">
            <a:spAutoFit/>
          </a:bodyPr>
          <a:lstStyle/>
          <a:p>
            <a:r>
              <a:rPr lang="en-US" altLang="zh-TW" sz="2400" b="1" dirty="0"/>
              <a:t>Introduction</a:t>
            </a:r>
            <a:r>
              <a:rPr lang="zh-TW" altLang="en-US" sz="2400" b="1" dirty="0"/>
              <a:t>   文獻探討</a:t>
            </a:r>
          </a:p>
        </p:txBody>
      </p:sp>
      <p:sp>
        <p:nvSpPr>
          <p:cNvPr id="2" name="文字方塊 1">
            <a:extLst>
              <a:ext uri="{FF2B5EF4-FFF2-40B4-BE49-F238E27FC236}">
                <a16:creationId xmlns:a16="http://schemas.microsoft.com/office/drawing/2014/main" id="{E3485F12-C5C0-52FF-E9F9-1F10543CACB7}"/>
              </a:ext>
            </a:extLst>
          </p:cNvPr>
          <p:cNvSpPr txBox="1"/>
          <p:nvPr/>
        </p:nvSpPr>
        <p:spPr>
          <a:xfrm>
            <a:off x="310054" y="1077863"/>
            <a:ext cx="11571891" cy="419294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Park et al. (2015a)</a:t>
            </a:r>
            <a:r>
              <a:rPr lang="zh-TW" altLang="en-US" sz="2000" dirty="0"/>
              <a:t> 研究了一種</a:t>
            </a:r>
            <a:r>
              <a:rPr lang="en-US" altLang="zh-TW" sz="2000" dirty="0"/>
              <a:t>AR</a:t>
            </a:r>
            <a:r>
              <a:rPr lang="zh-TW" altLang="en-US" sz="2000" dirty="0"/>
              <a:t>系統，該系統是透過</a:t>
            </a:r>
            <a:r>
              <a:rPr lang="en-US" altLang="zh-TW" sz="2000" dirty="0"/>
              <a:t>HUD</a:t>
            </a:r>
            <a:r>
              <a:rPr lang="zh-TW" altLang="en-US" sz="2000" dirty="0"/>
              <a:t>向駕駛員提供更多駕駛情況和警告。結果證明了該系統可以有效提供更直觀危險的訊息</a:t>
            </a:r>
            <a:endParaRPr lang="en-US" altLang="zh-TW" sz="2000" dirty="0"/>
          </a:p>
          <a:p>
            <a:pPr marL="342900" indent="-342900">
              <a:lnSpc>
                <a:spcPct val="150000"/>
              </a:lnSpc>
              <a:buFont typeface="Arial" panose="020B0604020202020204" pitchFamily="34" charset="0"/>
              <a:buChar char="•"/>
            </a:pPr>
            <a:r>
              <a:rPr lang="en-US" altLang="zh-TW" sz="2000" dirty="0"/>
              <a:t>Park et al. (2015b)</a:t>
            </a:r>
            <a:r>
              <a:rPr lang="zh-TW" altLang="en-US" sz="2000" dirty="0"/>
              <a:t> 研究透過</a:t>
            </a:r>
            <a:r>
              <a:rPr lang="en-US" altLang="zh-TW" sz="2000" dirty="0"/>
              <a:t>AR-HUD</a:t>
            </a:r>
            <a:r>
              <a:rPr lang="zh-TW" altLang="en-US" sz="2000" dirty="0"/>
              <a:t>來向駕駛員提供警告訊息以避免夜間駕駛時發生碰撞來提高道路安全。該系統能夠辨別行人和動態車輛並識別危險情況，從駕駛員的視角投射出虛擬警告標誌，位駕駛員提供訊息。實驗結果證實</a:t>
            </a:r>
            <a:r>
              <a:rPr lang="en-US" altLang="zh-TW" sz="2000" dirty="0"/>
              <a:t>AR-HUD</a:t>
            </a:r>
            <a:r>
              <a:rPr lang="zh-TW" altLang="en-US" sz="2000" dirty="0"/>
              <a:t>的有效性</a:t>
            </a:r>
            <a:endParaRPr lang="en-US" altLang="zh-TW" sz="2000" dirty="0"/>
          </a:p>
          <a:p>
            <a:pPr marL="342900" indent="-342900">
              <a:lnSpc>
                <a:spcPct val="150000"/>
              </a:lnSpc>
              <a:buFont typeface="Arial" panose="020B0604020202020204" pitchFamily="34" charset="0"/>
              <a:buChar char="•"/>
            </a:pPr>
            <a:r>
              <a:rPr lang="en-US" altLang="zh-TW" sz="2000" dirty="0"/>
              <a:t>Park et al.</a:t>
            </a:r>
            <a:r>
              <a:rPr lang="zh-TW" altLang="en-US" sz="2000" dirty="0"/>
              <a:t> </a:t>
            </a:r>
            <a:r>
              <a:rPr lang="en-US" altLang="zh-TW" sz="2000" dirty="0"/>
              <a:t>(2016)</a:t>
            </a:r>
            <a:r>
              <a:rPr lang="zh-TW" altLang="en-US" sz="2000" dirty="0"/>
              <a:t> 研究了</a:t>
            </a:r>
            <a:r>
              <a:rPr lang="en-US" altLang="zh-TW" sz="2000" dirty="0"/>
              <a:t>AR-HUD</a:t>
            </a:r>
            <a:r>
              <a:rPr lang="zh-TW" altLang="en-US" sz="2000" dirty="0"/>
              <a:t>為駕駛員提供車內碰撞警告的和導航的有效性，結果表明，該系統可以提高駕駛員的直覺認知並減少駕駛員分心。</a:t>
            </a:r>
            <a:endParaRPr lang="en-US" altLang="zh-TW" sz="2000" dirty="0"/>
          </a:p>
          <a:p>
            <a:pPr marL="342900" indent="-342900">
              <a:lnSpc>
                <a:spcPct val="150000"/>
              </a:lnSpc>
              <a:buFont typeface="Arial" panose="020B0604020202020204" pitchFamily="34" charset="0"/>
              <a:buChar char="•"/>
            </a:pPr>
            <a:r>
              <a:rPr lang="en-US" altLang="zh-TW" sz="2000" dirty="0"/>
              <a:t>Kim et al. (2016)</a:t>
            </a:r>
            <a:r>
              <a:rPr lang="zh-TW" altLang="en-US" sz="2000" dirty="0"/>
              <a:t> 提出利用</a:t>
            </a:r>
            <a:r>
              <a:rPr lang="en-US" altLang="zh-TW" sz="2000" dirty="0"/>
              <a:t>HUD</a:t>
            </a:r>
            <a:r>
              <a:rPr lang="zh-TW" altLang="en-US" sz="2000" dirty="0"/>
              <a:t>來通知駕駛員檢測到行人的位置。結果表明，</a:t>
            </a:r>
            <a:r>
              <a:rPr lang="en-US" altLang="zh-TW" sz="2000" dirty="0"/>
              <a:t>HUD</a:t>
            </a:r>
            <a:r>
              <a:rPr lang="zh-TW" altLang="en-US" sz="2000" dirty="0"/>
              <a:t>上圖形訊息可以提高駕駛員的性能，而且還可以有更好的操作</a:t>
            </a:r>
            <a:endParaRPr lang="en-US" altLang="zh-TW" sz="2000" dirty="0"/>
          </a:p>
        </p:txBody>
      </p:sp>
    </p:spTree>
    <p:extLst>
      <p:ext uri="{BB962C8B-B14F-4D97-AF65-F5344CB8AC3E}">
        <p14:creationId xmlns:p14="http://schemas.microsoft.com/office/powerpoint/2010/main" val="171953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AF04E417-F89C-FC6F-6CE3-E632E409DC56}"/>
              </a:ext>
            </a:extLst>
          </p:cNvPr>
          <p:cNvSpPr txBox="1"/>
          <p:nvPr/>
        </p:nvSpPr>
        <p:spPr>
          <a:xfrm>
            <a:off x="1750979" y="340468"/>
            <a:ext cx="3632854" cy="461665"/>
          </a:xfrm>
          <a:prstGeom prst="rect">
            <a:avLst/>
          </a:prstGeom>
          <a:noFill/>
        </p:spPr>
        <p:txBody>
          <a:bodyPr wrap="none" rtlCol="0">
            <a:spAutoFit/>
          </a:bodyPr>
          <a:lstStyle/>
          <a:p>
            <a:r>
              <a:rPr lang="en-US" altLang="zh-TW" sz="2400" b="1" dirty="0"/>
              <a:t>Introduction</a:t>
            </a:r>
            <a:r>
              <a:rPr lang="zh-TW" altLang="en-US" sz="2400" b="1" dirty="0"/>
              <a:t>   文獻探討</a:t>
            </a:r>
          </a:p>
        </p:txBody>
      </p:sp>
      <p:sp>
        <p:nvSpPr>
          <p:cNvPr id="2" name="文字方塊 1">
            <a:extLst>
              <a:ext uri="{FF2B5EF4-FFF2-40B4-BE49-F238E27FC236}">
                <a16:creationId xmlns:a16="http://schemas.microsoft.com/office/drawing/2014/main" id="{E3485F12-C5C0-52FF-E9F9-1F10543CACB7}"/>
              </a:ext>
            </a:extLst>
          </p:cNvPr>
          <p:cNvSpPr txBox="1"/>
          <p:nvPr/>
        </p:nvSpPr>
        <p:spPr>
          <a:xfrm>
            <a:off x="310054" y="1077863"/>
            <a:ext cx="11571891" cy="234628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TW" sz="2000" dirty="0"/>
              <a:t>Abdi et al. (2015)</a:t>
            </a:r>
            <a:r>
              <a:rPr lang="zh-TW" altLang="en-US" sz="2000" dirty="0"/>
              <a:t> 提出一種</a:t>
            </a:r>
            <a:r>
              <a:rPr lang="en-US" altLang="zh-TW" sz="2000" dirty="0"/>
              <a:t>AR</a:t>
            </a:r>
            <a:r>
              <a:rPr lang="zh-TW" altLang="en-US" sz="2000" dirty="0"/>
              <a:t>系統，該系統透過紅色的圖示來凸顯斑馬線，不論是否有行人通過駕駛員都能夠察覺，但這有可能變成</a:t>
            </a:r>
            <a:r>
              <a:rPr lang="en-US" altLang="zh-TW" sz="2000" dirty="0"/>
              <a:t>“</a:t>
            </a:r>
            <a:r>
              <a:rPr lang="zh-TW" altLang="en-US" sz="2000" dirty="0"/>
              <a:t>誤報</a:t>
            </a:r>
            <a:r>
              <a:rPr lang="en-US" altLang="zh-TW" sz="2000" dirty="0"/>
              <a:t>”</a:t>
            </a:r>
            <a:r>
              <a:rPr lang="zh-TW" altLang="en-US" sz="2000" dirty="0"/>
              <a:t>，導致駕駛員失去對</a:t>
            </a:r>
            <a:r>
              <a:rPr lang="en-US" altLang="zh-TW" sz="2000" dirty="0"/>
              <a:t>AR</a:t>
            </a:r>
            <a:r>
              <a:rPr lang="zh-TW" altLang="en-US" sz="2000" dirty="0"/>
              <a:t>系統的信任</a:t>
            </a:r>
            <a:endParaRPr lang="en-US" altLang="zh-TW" sz="2000" dirty="0"/>
          </a:p>
          <a:p>
            <a:pPr marL="342900" indent="-342900">
              <a:lnSpc>
                <a:spcPct val="150000"/>
              </a:lnSpc>
              <a:buFont typeface="Arial" panose="020B0604020202020204" pitchFamily="34" charset="0"/>
              <a:buChar char="•"/>
            </a:pPr>
            <a:r>
              <a:rPr lang="zh-TW" altLang="en-US" sz="2000" dirty="0"/>
              <a:t>所以就有其他學者透過其他的方式來凸顯行人，像是 </a:t>
            </a:r>
            <a:r>
              <a:rPr lang="da-DK" altLang="zh-TW" sz="2000" dirty="0"/>
              <a:t>Kim et al. (2016)</a:t>
            </a:r>
            <a:r>
              <a:rPr lang="zh-TW" altLang="en-US" sz="2000" dirty="0"/>
              <a:t> 利用基本矩形來顯示行人；</a:t>
            </a:r>
            <a:r>
              <a:rPr lang="en-US" altLang="zh-TW" sz="2000" dirty="0"/>
              <a:t> Kim and Hwang, 2017</a:t>
            </a:r>
            <a:r>
              <a:rPr lang="zh-TW" altLang="en-US" sz="2000" dirty="0"/>
              <a:t>利用菱形幾何形狀來顯示行人，其特點是根據危險程度和行人與車輛之間的距離而採用不同的顏色</a:t>
            </a:r>
            <a:endParaRPr lang="en-US" altLang="zh-TW" sz="2000" dirty="0"/>
          </a:p>
        </p:txBody>
      </p:sp>
    </p:spTree>
    <p:extLst>
      <p:ext uri="{BB962C8B-B14F-4D97-AF65-F5344CB8AC3E}">
        <p14:creationId xmlns:p14="http://schemas.microsoft.com/office/powerpoint/2010/main" val="211133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9554A44-667D-A15F-42D3-A47997B34EC1}"/>
              </a:ext>
            </a:extLst>
          </p:cNvPr>
          <p:cNvSpPr txBox="1"/>
          <p:nvPr/>
        </p:nvSpPr>
        <p:spPr>
          <a:xfrm>
            <a:off x="1750979" y="340468"/>
            <a:ext cx="2121093" cy="461665"/>
          </a:xfrm>
          <a:prstGeom prst="rect">
            <a:avLst/>
          </a:prstGeom>
          <a:noFill/>
        </p:spPr>
        <p:txBody>
          <a:bodyPr wrap="none" rtlCol="0">
            <a:spAutoFit/>
          </a:bodyPr>
          <a:lstStyle/>
          <a:p>
            <a:r>
              <a:rPr lang="en-US" altLang="zh-TW" sz="2400" b="1" dirty="0"/>
              <a:t>Method </a:t>
            </a:r>
            <a:r>
              <a:rPr lang="zh-TW" altLang="en-US" sz="2400" b="1" dirty="0"/>
              <a:t>設備</a:t>
            </a:r>
          </a:p>
        </p:txBody>
      </p:sp>
      <p:sp>
        <p:nvSpPr>
          <p:cNvPr id="5" name="文字方塊 4">
            <a:extLst>
              <a:ext uri="{FF2B5EF4-FFF2-40B4-BE49-F238E27FC236}">
                <a16:creationId xmlns:a16="http://schemas.microsoft.com/office/drawing/2014/main" id="{2086FE14-57E1-5BBB-ED86-FDEF99E4F493}"/>
              </a:ext>
            </a:extLst>
          </p:cNvPr>
          <p:cNvSpPr txBox="1"/>
          <p:nvPr/>
        </p:nvSpPr>
        <p:spPr>
          <a:xfrm>
            <a:off x="609600" y="1251284"/>
            <a:ext cx="7917552" cy="1884618"/>
          </a:xfrm>
          <a:prstGeom prst="rect">
            <a:avLst/>
          </a:prstGeom>
          <a:noFill/>
        </p:spPr>
        <p:txBody>
          <a:bodyPr wrap="none" rtlCol="0">
            <a:spAutoFit/>
          </a:bodyPr>
          <a:lstStyle/>
          <a:p>
            <a:pPr>
              <a:lnSpc>
                <a:spcPct val="150000"/>
              </a:lnSpc>
            </a:pPr>
            <a:r>
              <a:rPr lang="zh-TW" altLang="en-US" sz="2000" b="1" dirty="0"/>
              <a:t>實驗設備 </a:t>
            </a:r>
            <a:r>
              <a:rPr lang="en-US" altLang="zh-TW" sz="2000" dirty="0"/>
              <a:t>:</a:t>
            </a:r>
            <a:r>
              <a:rPr lang="zh-TW" altLang="en-US" sz="2000" dirty="0"/>
              <a:t> 包含方向盤、煞車踏板、油門踏板 </a:t>
            </a:r>
            <a:endParaRPr lang="en-US" altLang="zh-TW" sz="2000" dirty="0"/>
          </a:p>
          <a:p>
            <a:pPr>
              <a:lnSpc>
                <a:spcPct val="150000"/>
              </a:lnSpc>
            </a:pPr>
            <a:r>
              <a:rPr lang="zh-TW" altLang="en-US" sz="2000" b="1" dirty="0"/>
              <a:t>軟體 </a:t>
            </a:r>
            <a:r>
              <a:rPr lang="en-US" altLang="zh-TW" sz="2000" b="1" dirty="0"/>
              <a:t>:</a:t>
            </a:r>
            <a:r>
              <a:rPr lang="zh-TW" altLang="en-US" sz="2000" b="1" dirty="0"/>
              <a:t>  </a:t>
            </a:r>
            <a:r>
              <a:rPr lang="en-US" altLang="zh-TW" sz="2000" dirty="0"/>
              <a:t>STISIM(</a:t>
            </a:r>
            <a:r>
              <a:rPr lang="zh-TW" altLang="en-US" sz="2000" dirty="0"/>
              <a:t>場景製作</a:t>
            </a:r>
            <a:r>
              <a:rPr lang="en-US" altLang="zh-TW" sz="2000" dirty="0"/>
              <a:t>)</a:t>
            </a:r>
            <a:r>
              <a:rPr lang="zh-TW" altLang="en-US" sz="2000" dirty="0"/>
              <a:t>、</a:t>
            </a:r>
            <a:r>
              <a:rPr lang="en-US" altLang="zh-TW" sz="2000" dirty="0"/>
              <a:t>3D</a:t>
            </a:r>
            <a:r>
              <a:rPr lang="zh-TW" altLang="en-US" sz="2000" dirty="0"/>
              <a:t> </a:t>
            </a:r>
            <a:r>
              <a:rPr lang="en-US" altLang="zh-TW" sz="2000" dirty="0"/>
              <a:t>Studio Max(AR</a:t>
            </a:r>
            <a:r>
              <a:rPr lang="zh-TW" altLang="en-US" sz="2000" dirty="0"/>
              <a:t>製作</a:t>
            </a:r>
            <a:r>
              <a:rPr lang="en-US" altLang="zh-TW" sz="2000" dirty="0"/>
              <a:t>)</a:t>
            </a:r>
          </a:p>
          <a:p>
            <a:pPr>
              <a:lnSpc>
                <a:spcPct val="150000"/>
              </a:lnSpc>
            </a:pPr>
            <a:r>
              <a:rPr lang="zh-TW" altLang="en-US" sz="2000" b="1" dirty="0"/>
              <a:t>螢幕呈現 </a:t>
            </a:r>
            <a:r>
              <a:rPr lang="en-US" altLang="zh-TW" sz="2000" dirty="0"/>
              <a:t>:</a:t>
            </a:r>
            <a:r>
              <a:rPr lang="zh-TW" altLang="en-US" sz="2000" dirty="0"/>
              <a:t> </a:t>
            </a:r>
            <a:r>
              <a:rPr lang="en-US" altLang="zh-TW" sz="2000" dirty="0"/>
              <a:t>180°</a:t>
            </a:r>
            <a:r>
              <a:rPr lang="zh-TW" altLang="en-US" sz="2000" dirty="0"/>
              <a:t>曲面螢幕，分辨率為</a:t>
            </a:r>
            <a:r>
              <a:rPr lang="en-US" altLang="zh-TW" sz="2000" dirty="0"/>
              <a:t>1920ⅹ1200</a:t>
            </a:r>
            <a:r>
              <a:rPr lang="zh-TW" altLang="en-US" sz="2000" dirty="0"/>
              <a:t>像素，刷新率</a:t>
            </a:r>
            <a:r>
              <a:rPr lang="en-US" altLang="zh-TW" sz="2000" dirty="0"/>
              <a:t>60Hz</a:t>
            </a:r>
          </a:p>
          <a:p>
            <a:pPr>
              <a:lnSpc>
                <a:spcPct val="150000"/>
              </a:lnSpc>
            </a:pPr>
            <a:r>
              <a:rPr lang="zh-TW" altLang="en-US" sz="2000" b="1" dirty="0"/>
              <a:t>聲音模擬 </a:t>
            </a:r>
            <a:r>
              <a:rPr lang="en-US" altLang="zh-TW" sz="2000" dirty="0"/>
              <a:t>:</a:t>
            </a:r>
            <a:r>
              <a:rPr lang="zh-TW" altLang="en-US" sz="2000" dirty="0"/>
              <a:t> 引擎聲、道路環境</a:t>
            </a:r>
            <a:endParaRPr lang="en-US" altLang="zh-TW" sz="2000" dirty="0"/>
          </a:p>
        </p:txBody>
      </p:sp>
      <p:pic>
        <p:nvPicPr>
          <p:cNvPr id="6" name="圖片 5">
            <a:extLst>
              <a:ext uri="{FF2B5EF4-FFF2-40B4-BE49-F238E27FC236}">
                <a16:creationId xmlns:a16="http://schemas.microsoft.com/office/drawing/2014/main" id="{78D439F2-5848-AE38-AD0A-AE2D7346F8F6}"/>
              </a:ext>
            </a:extLst>
          </p:cNvPr>
          <p:cNvPicPr>
            <a:picLocks noChangeAspect="1"/>
          </p:cNvPicPr>
          <p:nvPr/>
        </p:nvPicPr>
        <p:blipFill>
          <a:blip r:embed="rId2"/>
          <a:stretch>
            <a:fillRect/>
          </a:stretch>
        </p:blipFill>
        <p:spPr>
          <a:xfrm>
            <a:off x="5935580" y="3186003"/>
            <a:ext cx="5768886" cy="3303030"/>
          </a:xfrm>
          <a:prstGeom prst="rect">
            <a:avLst/>
          </a:prstGeom>
        </p:spPr>
      </p:pic>
    </p:spTree>
    <p:extLst>
      <p:ext uri="{BB962C8B-B14F-4D97-AF65-F5344CB8AC3E}">
        <p14:creationId xmlns:p14="http://schemas.microsoft.com/office/powerpoint/2010/main" val="1341177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29554A44-667D-A15F-42D3-A47997B34EC1}"/>
              </a:ext>
            </a:extLst>
          </p:cNvPr>
          <p:cNvSpPr txBox="1"/>
          <p:nvPr/>
        </p:nvSpPr>
        <p:spPr>
          <a:xfrm>
            <a:off x="1750979" y="340468"/>
            <a:ext cx="2736647" cy="461665"/>
          </a:xfrm>
          <a:prstGeom prst="rect">
            <a:avLst/>
          </a:prstGeom>
          <a:noFill/>
        </p:spPr>
        <p:txBody>
          <a:bodyPr wrap="none" rtlCol="0">
            <a:spAutoFit/>
          </a:bodyPr>
          <a:lstStyle/>
          <a:p>
            <a:r>
              <a:rPr lang="en-US" altLang="zh-TW" sz="2400" b="1" dirty="0"/>
              <a:t>Method </a:t>
            </a:r>
            <a:r>
              <a:rPr lang="zh-TW" altLang="en-US" sz="2400" b="1" dirty="0"/>
              <a:t>實驗設計</a:t>
            </a:r>
          </a:p>
        </p:txBody>
      </p:sp>
      <p:sp>
        <p:nvSpPr>
          <p:cNvPr id="3" name="文字方塊 2">
            <a:extLst>
              <a:ext uri="{FF2B5EF4-FFF2-40B4-BE49-F238E27FC236}">
                <a16:creationId xmlns:a16="http://schemas.microsoft.com/office/drawing/2014/main" id="{B44D4140-BFB4-BD29-FFFB-ABB2DB8AC60D}"/>
              </a:ext>
            </a:extLst>
          </p:cNvPr>
          <p:cNvSpPr txBox="1"/>
          <p:nvPr/>
        </p:nvSpPr>
        <p:spPr>
          <a:xfrm>
            <a:off x="524387" y="1139874"/>
            <a:ext cx="2539655"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b="1" dirty="0"/>
              <a:t>場景設計 </a:t>
            </a:r>
            <a:r>
              <a:rPr lang="en-US" altLang="zh-TW" sz="2000" b="1" dirty="0"/>
              <a:t>:</a:t>
            </a:r>
          </a:p>
        </p:txBody>
      </p:sp>
      <p:grpSp>
        <p:nvGrpSpPr>
          <p:cNvPr id="8" name="群組 7">
            <a:extLst>
              <a:ext uri="{FF2B5EF4-FFF2-40B4-BE49-F238E27FC236}">
                <a16:creationId xmlns:a16="http://schemas.microsoft.com/office/drawing/2014/main" id="{99A2D088-57E4-1C49-B251-003F695A8822}"/>
              </a:ext>
            </a:extLst>
          </p:cNvPr>
          <p:cNvGrpSpPr/>
          <p:nvPr/>
        </p:nvGrpSpPr>
        <p:grpSpPr>
          <a:xfrm>
            <a:off x="661994" y="4582705"/>
            <a:ext cx="10868012" cy="1934827"/>
            <a:chOff x="902625" y="3989574"/>
            <a:chExt cx="10868012" cy="1934827"/>
          </a:xfrm>
        </p:grpSpPr>
        <p:pic>
          <p:nvPicPr>
            <p:cNvPr id="1026" name="Picture 2" descr="圖 2">
              <a:extLst>
                <a:ext uri="{FF2B5EF4-FFF2-40B4-BE49-F238E27FC236}">
                  <a16:creationId xmlns:a16="http://schemas.microsoft.com/office/drawing/2014/main" id="{B49F7725-F508-0A87-0961-5168AFD900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682"/>
            <a:stretch/>
          </p:blipFill>
          <p:spPr bwMode="auto">
            <a:xfrm>
              <a:off x="6369962" y="3989574"/>
              <a:ext cx="5400675" cy="19027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圖 2">
              <a:extLst>
                <a:ext uri="{FF2B5EF4-FFF2-40B4-BE49-F238E27FC236}">
                  <a16:creationId xmlns:a16="http://schemas.microsoft.com/office/drawing/2014/main" id="{C07CF04E-B3F5-2D2A-3BBC-B086928F93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0318"/>
            <a:stretch/>
          </p:blipFill>
          <p:spPr bwMode="auto">
            <a:xfrm>
              <a:off x="902625" y="4045719"/>
              <a:ext cx="5400675" cy="187868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文字方塊 9">
            <a:extLst>
              <a:ext uri="{FF2B5EF4-FFF2-40B4-BE49-F238E27FC236}">
                <a16:creationId xmlns:a16="http://schemas.microsoft.com/office/drawing/2014/main" id="{8392C7DB-70C7-3EBC-21BC-9A9B2338ED5D}"/>
              </a:ext>
            </a:extLst>
          </p:cNvPr>
          <p:cNvSpPr txBox="1"/>
          <p:nvPr/>
        </p:nvSpPr>
        <p:spPr>
          <a:xfrm>
            <a:off x="1009404" y="3610936"/>
            <a:ext cx="6497053" cy="961289"/>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TW" altLang="en-US" sz="2000" dirty="0"/>
              <a:t>基線、</a:t>
            </a:r>
            <a:r>
              <a:rPr lang="en-US" altLang="zh-TW" sz="2000" dirty="0"/>
              <a:t>AR</a:t>
            </a:r>
            <a:r>
              <a:rPr lang="zh-TW" altLang="en-US" sz="2000" dirty="0"/>
              <a:t>警告系統</a:t>
            </a:r>
            <a:r>
              <a:rPr lang="en-US" altLang="zh-TW" sz="2000" dirty="0"/>
              <a:t>(</a:t>
            </a:r>
            <a:r>
              <a:rPr lang="zh-TW" altLang="en-US" sz="2000" dirty="0"/>
              <a:t>視覺</a:t>
            </a:r>
            <a:r>
              <a:rPr lang="en-US" altLang="zh-TW" sz="2000" dirty="0"/>
              <a:t>)</a:t>
            </a:r>
            <a:r>
              <a:rPr lang="zh-TW" altLang="en-US" sz="2000" dirty="0"/>
              <a:t>、</a:t>
            </a:r>
            <a:r>
              <a:rPr lang="en-US" altLang="zh-TW" sz="2000" dirty="0"/>
              <a:t>AR</a:t>
            </a:r>
            <a:r>
              <a:rPr lang="zh-TW" altLang="en-US" sz="2000" dirty="0"/>
              <a:t>警告系統</a:t>
            </a:r>
            <a:r>
              <a:rPr lang="en-US" altLang="zh-TW" sz="2000" dirty="0"/>
              <a:t>(</a:t>
            </a:r>
            <a:r>
              <a:rPr lang="zh-TW" altLang="en-US" sz="2000" dirty="0"/>
              <a:t>視覺</a:t>
            </a:r>
            <a:r>
              <a:rPr lang="en-US" altLang="zh-TW" sz="2000" dirty="0"/>
              <a:t>+</a:t>
            </a:r>
            <a:r>
              <a:rPr lang="zh-TW" altLang="en-US" sz="2000" dirty="0"/>
              <a:t>聽覺</a:t>
            </a:r>
            <a:r>
              <a:rPr lang="en-US" altLang="zh-TW" sz="2000" dirty="0"/>
              <a:t>)</a:t>
            </a:r>
          </a:p>
          <a:p>
            <a:pPr marL="342900" indent="-342900">
              <a:lnSpc>
                <a:spcPct val="150000"/>
              </a:lnSpc>
              <a:buFont typeface="Wingdings" panose="05000000000000000000" pitchFamily="2" charset="2"/>
              <a:buChar char="Ø"/>
            </a:pPr>
            <a:r>
              <a:rPr lang="zh-TW" altLang="en-US" sz="2000" dirty="0"/>
              <a:t>可視行人、隱藏行人</a:t>
            </a:r>
          </a:p>
        </p:txBody>
      </p:sp>
      <p:sp>
        <p:nvSpPr>
          <p:cNvPr id="11" name="文字方塊 10">
            <a:extLst>
              <a:ext uri="{FF2B5EF4-FFF2-40B4-BE49-F238E27FC236}">
                <a16:creationId xmlns:a16="http://schemas.microsoft.com/office/drawing/2014/main" id="{4600EEF2-252F-3123-C185-8B90ED582DAB}"/>
              </a:ext>
            </a:extLst>
          </p:cNvPr>
          <p:cNvSpPr txBox="1"/>
          <p:nvPr/>
        </p:nvSpPr>
        <p:spPr>
          <a:xfrm>
            <a:off x="524387" y="3151418"/>
            <a:ext cx="2539655" cy="499624"/>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zh-TW" altLang="en-US" sz="2000" b="1" dirty="0"/>
              <a:t>自變項 </a:t>
            </a:r>
            <a:r>
              <a:rPr lang="en-US" altLang="zh-TW" sz="2000" b="1" dirty="0"/>
              <a:t>:</a:t>
            </a:r>
          </a:p>
        </p:txBody>
      </p:sp>
      <p:sp>
        <p:nvSpPr>
          <p:cNvPr id="12" name="文字方塊 11">
            <a:extLst>
              <a:ext uri="{FF2B5EF4-FFF2-40B4-BE49-F238E27FC236}">
                <a16:creationId xmlns:a16="http://schemas.microsoft.com/office/drawing/2014/main" id="{ABF1D674-BC5F-56B0-E18E-469ECA4AC7BB}"/>
              </a:ext>
            </a:extLst>
          </p:cNvPr>
          <p:cNvSpPr txBox="1"/>
          <p:nvPr/>
        </p:nvSpPr>
        <p:spPr>
          <a:xfrm>
            <a:off x="1009403" y="1639498"/>
            <a:ext cx="10658209" cy="1422954"/>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zh-TW" altLang="en-US" sz="2000" dirty="0"/>
              <a:t>雙向車道的城市場景，限速</a:t>
            </a:r>
            <a:r>
              <a:rPr lang="en-US" altLang="zh-TW" sz="2000" dirty="0"/>
              <a:t>50</a:t>
            </a:r>
            <a:r>
              <a:rPr lang="zh-TW" altLang="en-US" sz="2000" dirty="0"/>
              <a:t>公里</a:t>
            </a:r>
            <a:r>
              <a:rPr lang="en-US" altLang="zh-TW" sz="2000" dirty="0"/>
              <a:t>/</a:t>
            </a:r>
            <a:r>
              <a:rPr lang="zh-TW" altLang="en-US" sz="2000" dirty="0"/>
              <a:t>小時；車道寬</a:t>
            </a:r>
            <a:r>
              <a:rPr lang="en-US" altLang="zh-TW" sz="2000" dirty="0"/>
              <a:t>3.5</a:t>
            </a:r>
            <a:r>
              <a:rPr lang="zh-TW" altLang="en-US" sz="2000" dirty="0"/>
              <a:t>公尺，人行道</a:t>
            </a:r>
            <a:r>
              <a:rPr lang="en-US" altLang="zh-TW" sz="2000" dirty="0"/>
              <a:t>4</a:t>
            </a:r>
            <a:r>
              <a:rPr lang="zh-TW" altLang="en-US" sz="2000" dirty="0"/>
              <a:t>公尺</a:t>
            </a:r>
            <a:endParaRPr lang="en-US" altLang="zh-TW" sz="2000" dirty="0"/>
          </a:p>
          <a:p>
            <a:pPr marL="342900" indent="-342900">
              <a:lnSpc>
                <a:spcPct val="150000"/>
              </a:lnSpc>
              <a:buFont typeface="Wingdings" panose="05000000000000000000" pitchFamily="2" charset="2"/>
              <a:buChar char="Ø"/>
            </a:pPr>
            <a:r>
              <a:rPr lang="zh-TW" altLang="en-US" sz="2000" dirty="0"/>
              <a:t>斑馬線 </a:t>
            </a:r>
            <a:r>
              <a:rPr lang="en-US" altLang="zh-TW" sz="2000" dirty="0"/>
              <a:t>:</a:t>
            </a:r>
            <a:r>
              <a:rPr lang="zh-TW" altLang="en-US" sz="2000" dirty="0"/>
              <a:t> 每條為長</a:t>
            </a:r>
            <a:r>
              <a:rPr lang="en-US" altLang="zh-TW" sz="2000" dirty="0"/>
              <a:t>1.5</a:t>
            </a:r>
            <a:r>
              <a:rPr lang="zh-TW" altLang="en-US" sz="2000" dirty="0"/>
              <a:t>公尺、寬</a:t>
            </a:r>
            <a:r>
              <a:rPr lang="en-US" altLang="zh-TW" sz="2000" dirty="0"/>
              <a:t>0.5</a:t>
            </a:r>
            <a:r>
              <a:rPr lang="zh-TW" altLang="en-US" sz="2000" dirty="0"/>
              <a:t>公尺、間隔</a:t>
            </a:r>
            <a:r>
              <a:rPr lang="en-US" altLang="zh-TW" sz="2000" dirty="0"/>
              <a:t>0.5</a:t>
            </a:r>
            <a:r>
              <a:rPr lang="zh-TW" altLang="en-US" sz="2000" dirty="0"/>
              <a:t>公尺</a:t>
            </a:r>
            <a:endParaRPr lang="en-US" altLang="zh-TW" sz="2000" dirty="0"/>
          </a:p>
          <a:p>
            <a:pPr marL="342900" indent="-342900">
              <a:lnSpc>
                <a:spcPct val="150000"/>
              </a:lnSpc>
              <a:buFont typeface="Wingdings" panose="05000000000000000000" pitchFamily="2" charset="2"/>
              <a:buChar char="Ø"/>
            </a:pPr>
            <a:r>
              <a:rPr lang="zh-TW" altLang="en-US" sz="2000" dirty="0"/>
              <a:t>當駕駛員距離斑馬線</a:t>
            </a:r>
            <a:r>
              <a:rPr lang="en-US" altLang="zh-TW" sz="2000" dirty="0"/>
              <a:t>60</a:t>
            </a:r>
            <a:r>
              <a:rPr lang="zh-TW" altLang="en-US" sz="2000" dirty="0"/>
              <a:t>公尺時，行人以</a:t>
            </a:r>
            <a:r>
              <a:rPr lang="en-US" altLang="zh-TW" sz="2000" dirty="0"/>
              <a:t>1.5</a:t>
            </a:r>
            <a:r>
              <a:rPr lang="zh-TW" altLang="en-US" sz="2000" dirty="0"/>
              <a:t>公尺</a:t>
            </a:r>
            <a:r>
              <a:rPr lang="en-US" altLang="zh-TW" sz="2000" dirty="0"/>
              <a:t>/</a:t>
            </a:r>
            <a:r>
              <a:rPr lang="zh-TW" altLang="en-US" sz="2000" dirty="0"/>
              <a:t>秒的速度被觸發</a:t>
            </a:r>
            <a:endParaRPr lang="en-US" altLang="zh-TW" sz="2000" dirty="0"/>
          </a:p>
        </p:txBody>
      </p:sp>
    </p:spTree>
    <p:extLst>
      <p:ext uri="{BB962C8B-B14F-4D97-AF65-F5344CB8AC3E}">
        <p14:creationId xmlns:p14="http://schemas.microsoft.com/office/powerpoint/2010/main" val="193380731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訂 3">
      <a:majorFont>
        <a:latin typeface="Microsoft YaHei"/>
        <a:ea typeface="微软雅黑"/>
        <a:cs typeface=""/>
      </a:majorFont>
      <a:minorFont>
        <a:latin typeface="Microsoft YaHe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7934</TotalTime>
  <Words>3610</Words>
  <Application>Microsoft Office PowerPoint</Application>
  <PresentationFormat>寬螢幕</PresentationFormat>
  <Paragraphs>213</Paragraphs>
  <Slides>23</Slides>
  <Notes>20</Notes>
  <HiddenSlides>2</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23</vt:i4>
      </vt:variant>
    </vt:vector>
  </HeadingPairs>
  <TitlesOfParts>
    <vt:vector size="29" baseType="lpstr">
      <vt:lpstr>Microsoft YaHei</vt:lpstr>
      <vt:lpstr>Arial</vt:lpstr>
      <vt:lpstr>Calibri</vt:lpstr>
      <vt:lpstr>Cambria Math</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 宋</dc:creator>
  <cp:lastModifiedBy>. 宋</cp:lastModifiedBy>
  <cp:revision>81</cp:revision>
  <dcterms:created xsi:type="dcterms:W3CDTF">2023-02-16T06:10:00Z</dcterms:created>
  <dcterms:modified xsi:type="dcterms:W3CDTF">2023-03-02T10:15:55Z</dcterms:modified>
</cp:coreProperties>
</file>